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9"/>
  </p:notesMasterIdLst>
  <p:sldIdLst>
    <p:sldId id="2007577251" r:id="rId2"/>
    <p:sldId id="886" r:id="rId3"/>
    <p:sldId id="2007577296" r:id="rId4"/>
    <p:sldId id="2007577299" r:id="rId5"/>
    <p:sldId id="2007577349" r:id="rId6"/>
    <p:sldId id="2007577311" r:id="rId7"/>
    <p:sldId id="2007577354" r:id="rId8"/>
    <p:sldId id="2007577355" r:id="rId9"/>
    <p:sldId id="2007577297" r:id="rId10"/>
    <p:sldId id="2007577301" r:id="rId11"/>
    <p:sldId id="2007577318" r:id="rId12"/>
    <p:sldId id="2007577336" r:id="rId13"/>
    <p:sldId id="2007577337" r:id="rId14"/>
    <p:sldId id="2007577339" r:id="rId15"/>
    <p:sldId id="2007577338" r:id="rId16"/>
    <p:sldId id="2007577340" r:id="rId17"/>
    <p:sldId id="2007577341" r:id="rId18"/>
    <p:sldId id="2007577274" r:id="rId19"/>
    <p:sldId id="2007577322" r:id="rId20"/>
    <p:sldId id="2007577326" r:id="rId21"/>
    <p:sldId id="2007577342" r:id="rId22"/>
    <p:sldId id="2007577343" r:id="rId23"/>
    <p:sldId id="2007577345" r:id="rId24"/>
    <p:sldId id="2007577344" r:id="rId25"/>
    <p:sldId id="2007577346" r:id="rId26"/>
    <p:sldId id="2007577347" r:id="rId27"/>
    <p:sldId id="2007577348" r:id="rId28"/>
    <p:sldId id="2007577351" r:id="rId29"/>
    <p:sldId id="2007577352" r:id="rId30"/>
    <p:sldId id="2007577298" r:id="rId31"/>
    <p:sldId id="2007577273" r:id="rId32"/>
    <p:sldId id="2007577335" r:id="rId33"/>
    <p:sldId id="2007577353" r:id="rId34"/>
    <p:sldId id="2007577356" r:id="rId35"/>
    <p:sldId id="2007577357" r:id="rId36"/>
    <p:sldId id="2007577358" r:id="rId37"/>
    <p:sldId id="2007577359" r:id="rId38"/>
    <p:sldId id="2007577360" r:id="rId39"/>
    <p:sldId id="2007577363" r:id="rId40"/>
    <p:sldId id="2007577361" r:id="rId41"/>
    <p:sldId id="2007577364" r:id="rId42"/>
    <p:sldId id="2007577362" r:id="rId43"/>
    <p:sldId id="2007577365" r:id="rId44"/>
    <p:sldId id="2007577366" r:id="rId45"/>
    <p:sldId id="2007577367" r:id="rId46"/>
    <p:sldId id="2007577368" r:id="rId47"/>
    <p:sldId id="2007577310" r:id="rId48"/>
  </p:sldIdLst>
  <p:sldSz cx="12192000" cy="6858000"/>
  <p:notesSz cx="6858000" cy="9144000"/>
  <p:custDataLst>
    <p:tags r:id="rId5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95E67"/>
    <a:srgbClr val="C81623"/>
    <a:srgbClr val="6E6E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 autoAdjust="0"/>
    <p:restoredTop sz="87330" autoAdjust="0"/>
  </p:normalViewPr>
  <p:slideViewPr>
    <p:cSldViewPr snapToGrid="0" showGuides="1">
      <p:cViewPr varScale="1">
        <p:scale>
          <a:sx n="71" d="100"/>
          <a:sy n="71" d="100"/>
        </p:scale>
        <p:origin x="116" y="34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168"/>
    </p:cViewPr>
  </p:sorterViewPr>
  <p:notesViewPr>
    <p:cSldViewPr snapToGrid="0" showGuides="1">
      <p:cViewPr varScale="1">
        <p:scale>
          <a:sx n="98" d="100"/>
          <a:sy n="98" d="100"/>
        </p:scale>
        <p:origin x="3524" y="4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tags" Target="tags/tag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2580F8-1E1D-4BB3-B344-59280A90D589}" type="datetimeFigureOut">
              <a:rPr lang="zh-CN" altLang="en-US" smtClean="0"/>
              <a:t>2022/6/8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D5E331-3811-4993-BAA3-C4421D73AF3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49613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本节主要介绍</a:t>
            </a:r>
            <a:r>
              <a:rPr lang="en-US" altLang="zh-CN" dirty="0"/>
              <a:t>《</a:t>
            </a:r>
            <a:r>
              <a:rPr lang="zh-CN" altLang="en-US" dirty="0"/>
              <a:t>货币金融学</a:t>
            </a:r>
            <a:r>
              <a:rPr lang="en-US" altLang="zh-CN" dirty="0"/>
              <a:t>》</a:t>
            </a:r>
            <a:r>
              <a:rPr lang="zh-CN" altLang="en-US" dirty="0"/>
              <a:t>第</a:t>
            </a:r>
            <a:r>
              <a:rPr lang="en-US" altLang="zh-CN" dirty="0"/>
              <a:t>13-15</a:t>
            </a:r>
            <a:r>
              <a:rPr lang="zh-CN" altLang="en-US" dirty="0"/>
              <a:t>章，非常重要，经常考题</a:t>
            </a:r>
            <a:endParaRPr lang="en-US" altLang="zh-CN" dirty="0"/>
          </a:p>
          <a:p>
            <a:r>
              <a:rPr lang="zh-CN" altLang="en-US" sz="1200" dirty="0">
                <a:solidFill>
                  <a:srgbClr val="FF0000"/>
                </a:solidFill>
              </a:rPr>
              <a:t>以后的页码不特别强调均指戴国强</a:t>
            </a:r>
            <a:r>
              <a:rPr lang="en-US" altLang="zh-CN" sz="1200" dirty="0">
                <a:solidFill>
                  <a:srgbClr val="FF0000"/>
                </a:solidFill>
              </a:rPr>
              <a:t>《</a:t>
            </a:r>
            <a:r>
              <a:rPr lang="zh-CN" altLang="en-US" sz="1200" dirty="0">
                <a:solidFill>
                  <a:srgbClr val="FF0000"/>
                </a:solidFill>
              </a:rPr>
              <a:t>货币金融学</a:t>
            </a:r>
            <a:r>
              <a:rPr lang="en-US" altLang="zh-CN" sz="1200" dirty="0">
                <a:solidFill>
                  <a:srgbClr val="FF0000"/>
                </a:solidFill>
              </a:rPr>
              <a:t>》</a:t>
            </a:r>
            <a:r>
              <a:rPr lang="zh-CN" altLang="en-US" sz="1200" dirty="0">
                <a:solidFill>
                  <a:srgbClr val="FF0000"/>
                </a:solidFill>
              </a:rPr>
              <a:t>第四版</a:t>
            </a:r>
            <a:r>
              <a:rPr lang="en-US" altLang="zh-CN" sz="1200" dirty="0">
                <a:solidFill>
                  <a:srgbClr val="FF0000"/>
                </a:solidFill>
              </a:rPr>
              <a:t>,</a:t>
            </a:r>
            <a:r>
              <a:rPr lang="zh-CN" altLang="en-US" sz="1200" dirty="0">
                <a:solidFill>
                  <a:srgbClr val="FF0000"/>
                </a:solidFill>
              </a:rPr>
              <a:t>习题集均指配套习题集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D5E331-3811-4993-BAA3-C4421D73AF36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25433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D5E331-3811-4993-BAA3-C4421D73AF36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39809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28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49D3E0-124D-4DFF-AE99-4EA4CC201DB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+mn-cs"/>
              </a:rPr>
              <a:pPr marL="0" marR="0" lvl="0" indent="0" algn="r" defTabSz="91428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585951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D5E331-3811-4993-BAA3-C4421D73AF36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55962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D5E331-3811-4993-BAA3-C4421D73AF36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43820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D5E331-3811-4993-BAA3-C4421D73AF36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90859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D5E331-3811-4993-BAA3-C4421D73AF36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41511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D5E331-3811-4993-BAA3-C4421D73AF36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34813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D5E331-3811-4993-BAA3-C4421D73AF36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56697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D5E331-3811-4993-BAA3-C4421D73AF36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775727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D5E331-3811-4993-BAA3-C4421D73AF36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26753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28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036312-6A05-4643-B813-780AEBCA544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+mn-cs"/>
              </a:rPr>
              <a:pPr marL="0" marR="0" lvl="0" indent="0" algn="r" defTabSz="91428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6481617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D5E331-3811-4993-BAA3-C4421D73AF36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904192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D5E331-3811-4993-BAA3-C4421D73AF36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182463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D5E331-3811-4993-BAA3-C4421D73AF36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81009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28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49D3E0-124D-4DFF-AE99-4EA4CC201DB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+mn-cs"/>
              </a:rPr>
              <a:pPr marL="0" marR="0" lvl="0" indent="0" algn="r" defTabSz="91428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2197277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87F048-5C36-4F8B-9481-72CADE8E1AB7}" type="slidenum">
              <a:rPr lang="zh-CN" altLang="en-US" smtClean="0"/>
              <a:pPr/>
              <a:t>31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3514565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87F048-5C36-4F8B-9481-72CADE8E1AB7}" type="slidenum">
              <a:rPr lang="zh-CN" altLang="en-US" smtClean="0"/>
              <a:pPr/>
              <a:t>32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074045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87F048-5C36-4F8B-9481-72CADE8E1AB7}" type="slidenum">
              <a:rPr lang="zh-CN" altLang="en-US" smtClean="0"/>
              <a:pPr/>
              <a:t>33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549880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87F048-5C36-4F8B-9481-72CADE8E1AB7}" type="slidenum">
              <a:rPr lang="zh-CN" altLang="en-US" smtClean="0"/>
              <a:pPr/>
              <a:t>34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7098344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87F048-5C36-4F8B-9481-72CADE8E1AB7}" type="slidenum">
              <a:rPr lang="zh-CN" altLang="en-US" smtClean="0"/>
              <a:pPr/>
              <a:t>35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5707152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87F048-5C36-4F8B-9481-72CADE8E1AB7}" type="slidenum">
              <a:rPr lang="zh-CN" altLang="en-US" smtClean="0"/>
              <a:pPr/>
              <a:t>36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936015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28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49D3E0-124D-4DFF-AE99-4EA4CC201DB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+mn-cs"/>
              </a:rPr>
              <a:pPr marL="0" marR="0" lvl="0" indent="0" algn="r" defTabSz="91428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1465261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87F048-5C36-4F8B-9481-72CADE8E1AB7}" type="slidenum">
              <a:rPr lang="zh-CN" altLang="en-US" smtClean="0"/>
              <a:pPr/>
              <a:t>37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0847957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87F048-5C36-4F8B-9481-72CADE8E1AB7}" type="slidenum">
              <a:rPr lang="zh-CN" altLang="en-US" smtClean="0"/>
              <a:pPr/>
              <a:t>38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2370570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87F048-5C36-4F8B-9481-72CADE8E1AB7}" type="slidenum">
              <a:rPr lang="zh-CN" altLang="en-US" smtClean="0"/>
              <a:pPr/>
              <a:t>39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4397546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87F048-5C36-4F8B-9481-72CADE8E1AB7}" type="slidenum">
              <a:rPr lang="zh-CN" altLang="en-US" smtClean="0"/>
              <a:pPr/>
              <a:t>40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8671624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87F048-5C36-4F8B-9481-72CADE8E1AB7}" type="slidenum">
              <a:rPr lang="zh-CN" altLang="en-US" smtClean="0"/>
              <a:pPr/>
              <a:t>41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3045446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87F048-5C36-4F8B-9481-72CADE8E1AB7}" type="slidenum">
              <a:rPr lang="zh-CN" altLang="en-US" smtClean="0"/>
              <a:pPr/>
              <a:t>42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752745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87F048-5C36-4F8B-9481-72CADE8E1AB7}" type="slidenum">
              <a:rPr lang="zh-CN" altLang="en-US" smtClean="0"/>
              <a:pPr/>
              <a:t>43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5244322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87F048-5C36-4F8B-9481-72CADE8E1AB7}" type="slidenum">
              <a:rPr lang="zh-CN" altLang="en-US" smtClean="0"/>
              <a:pPr/>
              <a:t>44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7548256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87F048-5C36-4F8B-9481-72CADE8E1AB7}" type="slidenum">
              <a:rPr lang="zh-CN" altLang="en-US" smtClean="0"/>
              <a:pPr/>
              <a:t>45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8302217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87F048-5C36-4F8B-9481-72CADE8E1AB7}" type="slidenum">
              <a:rPr lang="zh-CN" altLang="en-US" smtClean="0"/>
              <a:pPr/>
              <a:t>46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546356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87F048-5C36-4F8B-9481-72CADE8E1AB7}" type="slidenum">
              <a:rPr lang="zh-CN" altLang="en-US" smtClean="0"/>
              <a:pPr/>
              <a:t>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14964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87F048-5C36-4F8B-9481-72CADE8E1AB7}" type="slidenum">
              <a:rPr lang="zh-CN" altLang="en-US" smtClean="0"/>
              <a:pPr/>
              <a:t>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139809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87F048-5C36-4F8B-9481-72CADE8E1AB7}" type="slidenum">
              <a:rPr lang="zh-CN" altLang="en-US" smtClean="0"/>
              <a:pPr/>
              <a:t>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554070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87F048-5C36-4F8B-9481-72CADE8E1AB7}" type="slidenum">
              <a:rPr lang="zh-CN" altLang="en-US" smtClean="0"/>
              <a:pPr/>
              <a:t>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038691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87F048-5C36-4F8B-9481-72CADE8E1AB7}" type="slidenum">
              <a:rPr lang="zh-CN" altLang="en-US" smtClean="0"/>
              <a:pPr/>
              <a:t>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465542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28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49D3E0-124D-4DFF-AE99-4EA4CC201DB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+mn-cs"/>
              </a:rPr>
              <a:pPr marL="0" marR="0" lvl="0" indent="0" algn="r" defTabSz="91428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969608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E024BCB-836E-4E09-BC2E-1C18515EE9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B09DB47-0A75-4EE5-A2DD-12744BEE35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1F0EF3E-B552-4C5E-BDD1-F42CBDE4E7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2C6B2-D2B1-4F34-A2F3-A39DA9D27060}" type="datetimeFigureOut">
              <a:rPr lang="zh-CN" altLang="en-US" smtClean="0"/>
              <a:t>2022/6/8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1794A40-39FB-4AA4-9A2C-2819FECF23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EB514B6-D567-4780-B511-8E2929FD6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4EEBD-51CA-4A69-9E63-2600BEB957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40268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C6C99B7-5EE6-4E24-9022-AB4F84C55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D64D61E-C803-4A0E-BE12-06FC6EDC33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F33A7F0-FE4D-4798-9FD3-EFE787D5D4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2C6B2-D2B1-4F34-A2F3-A39DA9D27060}" type="datetimeFigureOut">
              <a:rPr lang="zh-CN" altLang="en-US" smtClean="0"/>
              <a:t>2022/6/8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525A639-AD6A-425F-8149-9DC5447678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0F178AA-4549-45A6-B066-654B9D0F7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4EEBD-51CA-4A69-9E63-2600BEB957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16586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8DC912A3-0CEA-4C65-8726-D6D6B54A562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3DBFC72-C3BF-468D-8FF6-A79454CE02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D55CE57-6DC7-4C11-8562-A2FCE06DA6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2C6B2-D2B1-4F34-A2F3-A39DA9D27060}" type="datetimeFigureOut">
              <a:rPr lang="zh-CN" altLang="en-US" smtClean="0"/>
              <a:t>2022/6/8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0F75C81-7004-46E9-AFB9-1B4C9FD277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C939019-4321-4B53-B13D-2E2A1CDE84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4EEBD-51CA-4A69-9E63-2600BEB957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829242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椭圆 4"/>
          <p:cNvSpPr/>
          <p:nvPr userDrawn="1"/>
        </p:nvSpPr>
        <p:spPr>
          <a:xfrm>
            <a:off x="348792" y="509047"/>
            <a:ext cx="650449" cy="641023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 userDrawn="1"/>
        </p:nvSpPr>
        <p:spPr>
          <a:xfrm>
            <a:off x="-341909" y="2184359"/>
            <a:ext cx="650449" cy="641023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 userDrawn="1"/>
        </p:nvSpPr>
        <p:spPr>
          <a:xfrm rot="17959446">
            <a:off x="23567" y="5770775"/>
            <a:ext cx="650449" cy="641023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 userDrawn="1"/>
        </p:nvSpPr>
        <p:spPr>
          <a:xfrm rot="17959446">
            <a:off x="372359" y="6091286"/>
            <a:ext cx="650449" cy="641023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07748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CEEFBF5D-C2EF-4284-82E2-641BE2BA6122}"/>
              </a:ext>
            </a:extLst>
          </p:cNvPr>
          <p:cNvSpPr/>
          <p:nvPr userDrawn="1"/>
        </p:nvSpPr>
        <p:spPr>
          <a:xfrm>
            <a:off x="3231930" y="201693"/>
            <a:ext cx="8958735" cy="566296"/>
          </a:xfrm>
          <a:prstGeom prst="rect">
            <a:avLst/>
          </a:prstGeom>
          <a:solidFill>
            <a:srgbClr val="C816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66943" fontAlgn="base">
              <a:spcBef>
                <a:spcPct val="0"/>
              </a:spcBef>
              <a:spcAft>
                <a:spcPct val="0"/>
              </a:spcAft>
            </a:pPr>
            <a:endParaRPr lang="zh-CN" altLang="en-US" sz="1898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35FAB91-3534-4106-8453-292A6B675D3F}"/>
              </a:ext>
            </a:extLst>
          </p:cNvPr>
          <p:cNvSpPr/>
          <p:nvPr userDrawn="1"/>
        </p:nvSpPr>
        <p:spPr>
          <a:xfrm>
            <a:off x="1340" y="201693"/>
            <a:ext cx="240922" cy="566296"/>
          </a:xfrm>
          <a:prstGeom prst="rect">
            <a:avLst/>
          </a:prstGeom>
          <a:solidFill>
            <a:srgbClr val="C816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66943" fontAlgn="base">
              <a:spcBef>
                <a:spcPct val="0"/>
              </a:spcBef>
              <a:spcAft>
                <a:spcPct val="0"/>
              </a:spcAft>
            </a:pPr>
            <a:endParaRPr lang="zh-CN" altLang="en-US" sz="1898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FB0B724-46A6-43A2-9FE6-FC41DA5DFC33}"/>
              </a:ext>
            </a:extLst>
          </p:cNvPr>
          <p:cNvSpPr/>
          <p:nvPr userDrawn="1"/>
        </p:nvSpPr>
        <p:spPr>
          <a:xfrm>
            <a:off x="273997" y="201693"/>
            <a:ext cx="64153" cy="566296"/>
          </a:xfrm>
          <a:prstGeom prst="rect">
            <a:avLst/>
          </a:prstGeom>
          <a:solidFill>
            <a:srgbClr val="C816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66943" fontAlgn="base">
              <a:spcBef>
                <a:spcPct val="0"/>
              </a:spcBef>
              <a:spcAft>
                <a:spcPct val="0"/>
              </a:spcAft>
            </a:pPr>
            <a:endParaRPr lang="zh-CN" altLang="en-US" sz="1898" dirty="0">
              <a:solidFill>
                <a:prstClr val="white">
                  <a:lumMod val="6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F0846775-042F-4895-BC6E-BCDA79B8BB52}"/>
              </a:ext>
            </a:extLst>
          </p:cNvPr>
          <p:cNvSpPr/>
          <p:nvPr userDrawn="1"/>
        </p:nvSpPr>
        <p:spPr>
          <a:xfrm>
            <a:off x="1341" y="6635309"/>
            <a:ext cx="12189324" cy="85611"/>
          </a:xfrm>
          <a:prstGeom prst="rect">
            <a:avLst/>
          </a:prstGeom>
          <a:solidFill>
            <a:srgbClr val="C816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66943" fontAlgn="base">
              <a:spcBef>
                <a:spcPct val="0"/>
              </a:spcBef>
              <a:spcAft>
                <a:spcPct val="0"/>
              </a:spcAft>
            </a:pPr>
            <a:endParaRPr lang="zh-CN" altLang="en-US" sz="1898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95026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775921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/>
          <a:lstStyle/>
          <a:p>
            <a:fld id="{497D1FDA-8AD7-41A1-A0AC-B73BFC6DE265}" type="datetimeFigureOut">
              <a:rPr lang="zh-CN" altLang="en-US" smtClean="0"/>
              <a:t>2022/6/8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</p:spPr>
        <p:txBody>
          <a:bodyPr/>
          <a:lstStyle/>
          <a:p>
            <a:fld id="{ED327145-FF81-4AC9-98EB-2A48FA1E94C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35927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94885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F93992-FEFA-4876-94CB-D6B3E30E6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0D2DB7A-3C22-455C-94D1-01E58AC762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35EF56B-46E0-4305-ABD0-5AFF23E8A1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2C6B2-D2B1-4F34-A2F3-A39DA9D27060}" type="datetimeFigureOut">
              <a:rPr lang="zh-CN" altLang="en-US" smtClean="0"/>
              <a:t>2022/6/8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343F5EE-F841-4688-861C-ED83E9FA94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3BCC713-DF92-4EF2-88FB-2880CF2AE2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4EEBD-51CA-4A69-9E63-2600BEB957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34392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CF31C4-86A9-4FDA-8256-B63A25392B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B59E603-391D-4B2A-8DF0-DA5717C59D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DEDDAB5-C30B-41A8-A50B-7005778BFB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2C6B2-D2B1-4F34-A2F3-A39DA9D27060}" type="datetimeFigureOut">
              <a:rPr lang="zh-CN" altLang="en-US" smtClean="0"/>
              <a:t>2022/6/8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2D453E0-0223-4C5B-80D9-81E97C8447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DD2758A-1927-4861-BF09-4400CF5E60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4EEBD-51CA-4A69-9E63-2600BEB957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69535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9375E27-075C-41D9-B331-39454F91C9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0765303-E176-4E4A-8362-D2CD5DA2BE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46F09B4-C4CC-4266-A509-F50F734146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3A18F96-8C19-421A-8D16-AE9339CAB3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2C6B2-D2B1-4F34-A2F3-A39DA9D27060}" type="datetimeFigureOut">
              <a:rPr lang="zh-CN" altLang="en-US" smtClean="0"/>
              <a:t>2022/6/8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45CBBCC-5966-4A6B-B772-5203C1132D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D36FFA3-7590-4680-8883-827ED72EC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4EEBD-51CA-4A69-9E63-2600BEB957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83632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8A972D-B121-4AED-ADB3-FD5CE42D62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E2DE9BA-4346-4197-B821-E03D71EB96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8F0F0DD-5DCF-4AC0-B44E-08C83564CD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A1E6D781-E37B-457A-AE48-8105F7C725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774A980-2D2D-4BE2-B729-C5AC247EF59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192EACE6-A631-4783-92AC-7E17E00468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2C6B2-D2B1-4F34-A2F3-A39DA9D27060}" type="datetimeFigureOut">
              <a:rPr lang="zh-CN" altLang="en-US" smtClean="0"/>
              <a:t>2022/6/8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15E7C158-A28C-4096-8598-17B2DA20C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825424B6-DA27-4E9F-9D66-CE4003860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4EEBD-51CA-4A69-9E63-2600BEB957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33288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9C71DE-FECF-4D03-A5FF-9DB728A91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9AC838C-A181-48DA-B9DC-9367805190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2C6B2-D2B1-4F34-A2F3-A39DA9D27060}" type="datetimeFigureOut">
              <a:rPr lang="zh-CN" altLang="en-US" smtClean="0"/>
              <a:t>2022/6/8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E5FF3D9-4D44-469A-92EE-FD80CF8F62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A9AD904-7529-4199-9D61-A5A8200455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4EEBD-51CA-4A69-9E63-2600BEB957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52128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B45A7507-9F79-482F-956D-3F32DCEFFC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2C6B2-D2B1-4F34-A2F3-A39DA9D27060}" type="datetimeFigureOut">
              <a:rPr lang="zh-CN" altLang="en-US" smtClean="0"/>
              <a:t>2022/6/8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D68FDFD-8DCC-4FE9-8F25-67AB68FD51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432B423-B835-492C-9650-EC909CEAB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4EEBD-51CA-4A69-9E63-2600BEB957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41535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873304-4362-4E39-AC51-9626D2F20C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5686012-F7B4-40C0-9585-86CA1443EC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1269250-BEAD-4F21-9EC8-06FEE668DE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0B3A9E1-FDD0-406E-AAA5-DEE0ADB18C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2C6B2-D2B1-4F34-A2F3-A39DA9D27060}" type="datetimeFigureOut">
              <a:rPr lang="zh-CN" altLang="en-US" smtClean="0"/>
              <a:t>2022/6/8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68371AF-ED8F-4FEF-AA18-BCBB7792DA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1EAC542-68CF-4E1A-8E38-F9001A1FD8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4EEBD-51CA-4A69-9E63-2600BEB957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18981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162DF4-7617-45B1-AB96-060D918C5E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9CCBAB5D-066F-412E-872A-F2FB6D865AA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FDC4B91-81F5-45A9-B39D-CF58A64015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230C0CD-45C0-44C9-ABFA-CBE140BD1D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2C6B2-D2B1-4F34-A2F3-A39DA9D27060}" type="datetimeFigureOut">
              <a:rPr lang="zh-CN" altLang="en-US" smtClean="0"/>
              <a:t>2022/6/8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ABA3131-84EC-4697-989C-D5D75AADC5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89A1E4E-0609-45AC-BB52-D9533D15F9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4EEBD-51CA-4A69-9E63-2600BEB957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75057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FB32875D-AA7C-4C9C-A7E7-0849652374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0780DBB-A27D-4A9B-845F-33054D25B1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FF90EAE-4AB9-45C2-9FB5-A64F15A76F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C2C6B2-D2B1-4F34-A2F3-A39DA9D27060}" type="datetimeFigureOut">
              <a:rPr lang="zh-CN" altLang="en-US" smtClean="0"/>
              <a:t>2022/6/8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3D75F09-D145-434E-B299-C4A92CBDE9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6A965F6-280A-4657-8CD8-A235CD8C65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B4EEBD-51CA-4A69-9E63-2600BEB957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41773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78" r:id="rId13"/>
    <p:sldLayoutId id="2147483679" r:id="rId14"/>
    <p:sldLayoutId id="2147483675" r:id="rId15"/>
    <p:sldLayoutId id="2147483676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tags" Target="../tags/tag4.xml"/><Relationship Id="rId7" Type="http://schemas.openxmlformats.org/officeDocument/2006/relationships/notesSlide" Target="../notesSlides/notesSlide1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slideLayout" Target="../slideLayouts/slideLayout12.xml"/><Relationship Id="rId5" Type="http://schemas.openxmlformats.org/officeDocument/2006/relationships/tags" Target="../tags/tag6.xml"/><Relationship Id="rId4" Type="http://schemas.openxmlformats.org/officeDocument/2006/relationships/tags" Target="../tags/tag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5" Type="http://schemas.openxmlformats.org/officeDocument/2006/relationships/slideLayout" Target="../slideLayouts/slideLayout12.xml"/><Relationship Id="rId4" Type="http://schemas.openxmlformats.org/officeDocument/2006/relationships/tags" Target="../tags/tag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_文本框 24" descr="e7d195523061f1c07f83f732a5522b9b3ebe164d7250580aEF66DE1A1ABCD1416532D3433F8BE1C4DD26AF8C595CA3B8FBFFDC471B28313D41FC0B29AEB12651AEAC05881CD0265D4CB30185DEC2EB287A3DCBE2E99F13933C1E803DDF331C0150FEA0675F290631D1EDC3C927CD0AA74DD8F417A5B73495B4C9A5AA47CFEB588A1D25B820586C98">
            <a:extLst>
              <a:ext uri="{FF2B5EF4-FFF2-40B4-BE49-F238E27FC236}">
                <a16:creationId xmlns:a16="http://schemas.microsoft.com/office/drawing/2014/main" id="{EC714C0D-2C29-46A2-A557-81E496738A85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833718" y="2606313"/>
            <a:ext cx="10524565" cy="156966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 algn="ctr">
              <a:defRPr sz="8000">
                <a:solidFill>
                  <a:schemeClr val="bg1"/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</a:defRPr>
            </a:lvl1pPr>
          </a:lstStyle>
          <a:p>
            <a:r>
              <a:rPr lang="en-US" altLang="zh-CN" sz="4800" dirty="0"/>
              <a:t>Course8</a:t>
            </a:r>
            <a:r>
              <a:rPr lang="zh-CN" altLang="en-US" sz="4800" dirty="0"/>
              <a:t>：货币需求与供给、通胀通缩（★★★）</a:t>
            </a:r>
          </a:p>
        </p:txBody>
      </p:sp>
      <p:sp>
        <p:nvSpPr>
          <p:cNvPr id="3" name="PA_文本框 27" descr="e7d195523061f1c07f83f732a5522b9b3ebe164d7250580aEF66DE1A1ABCD1416532D3433F8BE1C4DD26AF8C595CA3B8FBFFDC471B28313D41FC0B29AEB12651AEAC05881CD0265D4CB30185DEC2EB287A3DCBE2E99F13933C1E803DDF331C0150FEA0675F290631D1EDC3C927CD0AA74DD8F417A5B73495B4C9A5AA47CFEB588A1D25B820586C98">
            <a:extLst>
              <a:ext uri="{FF2B5EF4-FFF2-40B4-BE49-F238E27FC236}">
                <a16:creationId xmlns:a16="http://schemas.microsoft.com/office/drawing/2014/main" id="{632E8646-0086-47C9-986A-3F1B42B84C35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4478580" y="4563261"/>
            <a:ext cx="3042308" cy="36933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dist"/>
            <a:r>
              <a:rPr lang="zh-CN" altLang="en-US" dirty="0">
                <a:solidFill>
                  <a:schemeClr val="bg1"/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</a:rPr>
              <a:t>上海财经大学</a:t>
            </a:r>
          </a:p>
        </p:txBody>
      </p:sp>
      <p:sp>
        <p:nvSpPr>
          <p:cNvPr id="5" name="PA_文本框 29" descr="e7d195523061f1c07f83f732a5522b9b3ebe164d7250580aEF66DE1A1ABCD1416532D3433F8BE1C4DD26AF8C595CA3B8FBFFDC471B28313D41FC0B29AEB12651AEAC05881CD0265D4CB30185DEC2EB287A3DCBE2E99F13933C1E803DDF331C0150FEA0675F290631D1EDC3C927CD0AA74DD8F417A5B73495B4C9A5AA47CFEB588A1D25B820586C98">
            <a:extLst>
              <a:ext uri="{FF2B5EF4-FFF2-40B4-BE49-F238E27FC236}">
                <a16:creationId xmlns:a16="http://schemas.microsoft.com/office/drawing/2014/main" id="{E9A6C29D-06CC-4903-8ED1-E768C3E43D6C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5282641" y="5538207"/>
            <a:ext cx="1626718" cy="36933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</a:rPr>
              <a:t>授课人 ：</a:t>
            </a:r>
            <a:r>
              <a:rPr lang="en-US" altLang="zh-CN" dirty="0">
                <a:solidFill>
                  <a:schemeClr val="bg1"/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</a:rPr>
              <a:t> Z</a:t>
            </a:r>
            <a:r>
              <a:rPr lang="zh-CN" altLang="en-US">
                <a:solidFill>
                  <a:schemeClr val="bg1"/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</a:rPr>
              <a:t>哥</a:t>
            </a:r>
            <a:endParaRPr lang="en-US" altLang="zh-CN" dirty="0">
              <a:solidFill>
                <a:schemeClr val="bg1"/>
              </a:solidFill>
              <a:latin typeface="字魂35号-经典雅黑" panose="02000000000000000000" pitchFamily="2" charset="-122"/>
              <a:ea typeface="字魂35号-经典雅黑" panose="02000000000000000000" pitchFamily="2" charset="-122"/>
            </a:endParaRPr>
          </a:p>
        </p:txBody>
      </p:sp>
      <p:sp>
        <p:nvSpPr>
          <p:cNvPr id="6" name="PA_任意多边形 30" descr="e7d195523061f1c07f83f732a5522b9b3ebe164d7250580aEF66DE1A1ABCD1416532D3433F8BE1C4DD26AF8C595CA3B8FBFFDC471B28313D41FC0B29AEB12651AEAC05881CD0265D4CB30185DEC2EB287A3DCBE2E99F13933C1E803DDF331C0150FEA0675F290631D1EDC3C927CD0AA74DD8F417A5B73495B4C9A5AA47CFEB588A1D25B820586C98">
            <a:extLst>
              <a:ext uri="{FF2B5EF4-FFF2-40B4-BE49-F238E27FC236}">
                <a16:creationId xmlns:a16="http://schemas.microsoft.com/office/drawing/2014/main" id="{B55E0BB2-BD44-4997-B24B-E03827B90675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3258757" y="4751582"/>
            <a:ext cx="1129553" cy="0"/>
          </a:xfrm>
          <a:custGeom>
            <a:avLst/>
            <a:gdLst>
              <a:gd name="connsiteX0" fmla="*/ 1129553 w 1129553"/>
              <a:gd name="connsiteY0" fmla="*/ 0 h 0"/>
              <a:gd name="connsiteX1" fmla="*/ 0 w 1129553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29553">
                <a:moveTo>
                  <a:pt x="1129553" y="0"/>
                </a:moveTo>
                <a:lnTo>
                  <a:pt x="0" y="0"/>
                </a:ln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latin typeface="字魂35号-经典雅黑" panose="02000000000000000000" pitchFamily="2" charset="-122"/>
              <a:ea typeface="字魂35号-经典雅黑" panose="02000000000000000000" pitchFamily="2" charset="-122"/>
            </a:endParaRPr>
          </a:p>
        </p:txBody>
      </p:sp>
      <p:sp>
        <p:nvSpPr>
          <p:cNvPr id="7" name="PA_任意多边形 31" descr="e7d195523061f1c07f83f732a5522b9b3ebe164d7250580aEF66DE1A1ABCD1416532D3433F8BE1C4DD26AF8C595CA3B8FBFFDC471B28313D41FC0B29AEB12651AEAC05881CD0265D4CB30185DEC2EB287A3DCBE2E99F13933C1E803DDF331C0150FEA0675F290631D1EDC3C927CD0AA74DD8F417A5B73495B4C9A5AA47CFEB588A1D25B820586C98">
            <a:extLst>
              <a:ext uri="{FF2B5EF4-FFF2-40B4-BE49-F238E27FC236}">
                <a16:creationId xmlns:a16="http://schemas.microsoft.com/office/drawing/2014/main" id="{298F288F-D806-40A0-9306-CE46194E4514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7566585" y="4751582"/>
            <a:ext cx="1129553" cy="0"/>
          </a:xfrm>
          <a:custGeom>
            <a:avLst/>
            <a:gdLst>
              <a:gd name="connsiteX0" fmla="*/ 1129553 w 1129553"/>
              <a:gd name="connsiteY0" fmla="*/ 0 h 0"/>
              <a:gd name="connsiteX1" fmla="*/ 0 w 1129553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29553">
                <a:moveTo>
                  <a:pt x="1129553" y="0"/>
                </a:moveTo>
                <a:lnTo>
                  <a:pt x="0" y="0"/>
                </a:ln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latin typeface="字魂35号-经典雅黑" panose="02000000000000000000" pitchFamily="2" charset="-122"/>
              <a:ea typeface="字魂35号-经典雅黑" panose="02000000000000000000" pitchFamily="2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7856" y="729608"/>
            <a:ext cx="4752930" cy="2160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9406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>
            <a:extLst>
              <a:ext uri="{FF2B5EF4-FFF2-40B4-BE49-F238E27FC236}">
                <a16:creationId xmlns:a16="http://schemas.microsoft.com/office/drawing/2014/main" id="{F1784207-F6BF-4A6F-8428-CBBFB0703DE7}"/>
              </a:ext>
            </a:extLst>
          </p:cNvPr>
          <p:cNvSpPr txBox="1"/>
          <p:nvPr/>
        </p:nvSpPr>
        <p:spPr>
          <a:xfrm>
            <a:off x="1409930" y="250621"/>
            <a:ext cx="8002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866943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dirty="0">
                <a:solidFill>
                  <a:srgbClr val="C81623"/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  <a:cs typeface="+mn-ea"/>
                <a:sym typeface="Arial" panose="020B0604020202020204" pitchFamily="34" charset="0"/>
              </a:rPr>
              <a:t>概念</a:t>
            </a: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8091" y="-90377"/>
            <a:ext cx="2504121" cy="1138238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E4366371-3C9E-43D3-8D79-DCF0318C6E5A}"/>
              </a:ext>
            </a:extLst>
          </p:cNvPr>
          <p:cNvSpPr txBox="1"/>
          <p:nvPr/>
        </p:nvSpPr>
        <p:spPr>
          <a:xfrm>
            <a:off x="2496671" y="2628781"/>
            <a:ext cx="7198659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dirty="0"/>
              <a:t>货币需求：公众愿意持有的货币数量</a:t>
            </a:r>
            <a:endParaRPr lang="en-US" altLang="zh-CN" sz="2800" dirty="0"/>
          </a:p>
          <a:p>
            <a:pPr algn="l"/>
            <a:endParaRPr lang="en-US" altLang="zh-CN" sz="1400" dirty="0"/>
          </a:p>
          <a:p>
            <a:pPr algn="l"/>
            <a:r>
              <a:rPr lang="zh-CN" altLang="en-US" sz="2800" dirty="0"/>
              <a:t>区分</a:t>
            </a:r>
            <a:r>
              <a:rPr lang="zh-CN" altLang="en-US" sz="2800" dirty="0">
                <a:solidFill>
                  <a:srgbClr val="FF0000"/>
                </a:solidFill>
              </a:rPr>
              <a:t>名义货币需求</a:t>
            </a:r>
            <a:r>
              <a:rPr lang="zh-CN" altLang="en-US" sz="2800" dirty="0"/>
              <a:t>和</a:t>
            </a:r>
            <a:r>
              <a:rPr lang="zh-CN" altLang="en-US" sz="2800" dirty="0">
                <a:solidFill>
                  <a:srgbClr val="FF0000"/>
                </a:solidFill>
              </a:rPr>
              <a:t>实际货币需求</a:t>
            </a:r>
            <a:endParaRPr lang="en-US" altLang="zh-CN" sz="2800" dirty="0">
              <a:solidFill>
                <a:srgbClr val="FF0000"/>
              </a:solidFill>
            </a:endParaRPr>
          </a:p>
          <a:p>
            <a:pPr algn="l"/>
            <a:r>
              <a:rPr lang="en-US" altLang="zh-CN" sz="2800" dirty="0"/>
              <a:t>                </a:t>
            </a:r>
            <a:r>
              <a:rPr lang="en-US" altLang="zh-CN" sz="2800" b="1" dirty="0">
                <a:solidFill>
                  <a:srgbClr val="FF0000"/>
                </a:solidFill>
              </a:rPr>
              <a:t>M</a:t>
            </a:r>
            <a:r>
              <a:rPr lang="en-US" altLang="zh-CN" b="1" dirty="0">
                <a:solidFill>
                  <a:srgbClr val="FF0000"/>
                </a:solidFill>
              </a:rPr>
              <a:t>d</a:t>
            </a:r>
            <a:r>
              <a:rPr lang="en-US" altLang="zh-CN" dirty="0">
                <a:solidFill>
                  <a:srgbClr val="FF0000"/>
                </a:solidFill>
              </a:rPr>
              <a:t>                        </a:t>
            </a:r>
            <a:r>
              <a:rPr lang="en-US" altLang="zh-CN" sz="2800" b="1" dirty="0" err="1">
                <a:solidFill>
                  <a:srgbClr val="FF0000"/>
                </a:solidFill>
              </a:rPr>
              <a:t>M</a:t>
            </a:r>
            <a:r>
              <a:rPr lang="en-US" altLang="zh-CN" b="1" dirty="0" err="1">
                <a:solidFill>
                  <a:srgbClr val="FF0000"/>
                </a:solidFill>
              </a:rPr>
              <a:t>d</a:t>
            </a:r>
            <a:r>
              <a:rPr lang="en-US" altLang="zh-CN" b="1" dirty="0">
                <a:solidFill>
                  <a:srgbClr val="FF0000"/>
                </a:solidFill>
              </a:rPr>
              <a:t> </a:t>
            </a:r>
            <a:r>
              <a:rPr lang="en-US" altLang="zh-CN" sz="2800" b="1" dirty="0">
                <a:solidFill>
                  <a:srgbClr val="FF0000"/>
                </a:solidFill>
              </a:rPr>
              <a:t>/P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4235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>
            <a:extLst>
              <a:ext uri="{FF2B5EF4-FFF2-40B4-BE49-F238E27FC236}">
                <a16:creationId xmlns:a16="http://schemas.microsoft.com/office/drawing/2014/main" id="{F1784207-F6BF-4A6F-8428-CBBFB0703DE7}"/>
              </a:ext>
            </a:extLst>
          </p:cNvPr>
          <p:cNvSpPr txBox="1"/>
          <p:nvPr/>
        </p:nvSpPr>
        <p:spPr>
          <a:xfrm>
            <a:off x="332714" y="250621"/>
            <a:ext cx="29546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866943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dirty="0">
                <a:solidFill>
                  <a:srgbClr val="C81623"/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  <a:cs typeface="+mn-ea"/>
                <a:sym typeface="Arial" panose="020B0604020202020204" pitchFamily="34" charset="0"/>
              </a:rPr>
              <a:t>货币需求的三个动机</a:t>
            </a: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8091" y="-90377"/>
            <a:ext cx="2504121" cy="1138238"/>
          </a:xfrm>
          <a:prstGeom prst="rect">
            <a:avLst/>
          </a:prstGeom>
        </p:spPr>
      </p:pic>
      <p:grpSp>
        <p:nvGrpSpPr>
          <p:cNvPr id="5" name="组合 4">
            <a:extLst>
              <a:ext uri="{FF2B5EF4-FFF2-40B4-BE49-F238E27FC236}">
                <a16:creationId xmlns:a16="http://schemas.microsoft.com/office/drawing/2014/main" id="{2CF57076-84E6-4C4F-8D8D-A91682694FC6}"/>
              </a:ext>
            </a:extLst>
          </p:cNvPr>
          <p:cNvGrpSpPr/>
          <p:nvPr/>
        </p:nvGrpSpPr>
        <p:grpSpPr>
          <a:xfrm>
            <a:off x="2216139" y="1074131"/>
            <a:ext cx="7759723" cy="4709738"/>
            <a:chOff x="-227433" y="1074131"/>
            <a:chExt cx="7759723" cy="4709738"/>
          </a:xfrm>
        </p:grpSpPr>
        <p:sp>
          <p:nvSpPr>
            <p:cNvPr id="2" name="文本框 1">
              <a:extLst>
                <a:ext uri="{FF2B5EF4-FFF2-40B4-BE49-F238E27FC236}">
                  <a16:creationId xmlns:a16="http://schemas.microsoft.com/office/drawing/2014/main" id="{4C410B14-A625-44EC-94AF-BC3079BB7B19}"/>
                </a:ext>
              </a:extLst>
            </p:cNvPr>
            <p:cNvSpPr txBox="1"/>
            <p:nvPr/>
          </p:nvSpPr>
          <p:spPr>
            <a:xfrm>
              <a:off x="-227433" y="2992287"/>
              <a:ext cx="4347883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dirty="0"/>
                <a:t>货币需求的三个动机</a:t>
              </a:r>
              <a:endParaRPr lang="en-US" altLang="zh-CN" sz="2800" dirty="0"/>
            </a:p>
            <a:p>
              <a:pPr algn="ctr"/>
              <a:r>
                <a:rPr lang="en-US" altLang="zh-CN" sz="2800" dirty="0"/>
                <a:t> </a:t>
              </a:r>
              <a:r>
                <a:rPr lang="zh-CN" altLang="en-US" sz="2800" dirty="0"/>
                <a:t>（凯恩斯</a:t>
              </a:r>
              <a:r>
                <a:rPr lang="zh-CN" altLang="en-US" sz="2800" dirty="0">
                  <a:solidFill>
                    <a:srgbClr val="FF0000"/>
                  </a:solidFill>
                </a:rPr>
                <a:t>流动性偏好理论</a:t>
              </a:r>
              <a:r>
                <a:rPr lang="zh-CN" altLang="en-US" sz="2800" dirty="0"/>
                <a:t>）</a:t>
              </a:r>
            </a:p>
          </p:txBody>
        </p:sp>
        <p:sp>
          <p:nvSpPr>
            <p:cNvPr id="3" name="左大括号 2">
              <a:extLst>
                <a:ext uri="{FF2B5EF4-FFF2-40B4-BE49-F238E27FC236}">
                  <a16:creationId xmlns:a16="http://schemas.microsoft.com/office/drawing/2014/main" id="{9DBD9007-AEBF-4EE5-915A-A598FCD71334}"/>
                </a:ext>
              </a:extLst>
            </p:cNvPr>
            <p:cNvSpPr/>
            <p:nvPr/>
          </p:nvSpPr>
          <p:spPr>
            <a:xfrm>
              <a:off x="3936272" y="1335741"/>
              <a:ext cx="465399" cy="4267200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0501BC56-66F3-4E9F-A61B-0EF05AF493A2}"/>
                </a:ext>
              </a:extLst>
            </p:cNvPr>
            <p:cNvSpPr txBox="1"/>
            <p:nvPr/>
          </p:nvSpPr>
          <p:spPr>
            <a:xfrm>
              <a:off x="4475043" y="1074131"/>
              <a:ext cx="305724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2800" dirty="0"/>
                <a:t>交易动机（</a:t>
              </a:r>
              <a:r>
                <a:rPr lang="zh-CN" altLang="en-US" sz="2800" b="1" dirty="0"/>
                <a:t>首要</a:t>
              </a:r>
              <a:r>
                <a:rPr lang="zh-CN" altLang="en-US" sz="2800" dirty="0"/>
                <a:t>）</a:t>
              </a: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EA5CE1EC-9D78-4FE3-851D-CAE54A75BCA4}"/>
                </a:ext>
              </a:extLst>
            </p:cNvPr>
            <p:cNvSpPr txBox="1"/>
            <p:nvPr/>
          </p:nvSpPr>
          <p:spPr>
            <a:xfrm>
              <a:off x="4475043" y="3167390"/>
              <a:ext cx="16209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2800" dirty="0"/>
                <a:t>预防动机</a:t>
              </a: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7D2A5258-706D-4EE4-9851-064FDE80E374}"/>
                </a:ext>
              </a:extLst>
            </p:cNvPr>
            <p:cNvSpPr txBox="1"/>
            <p:nvPr/>
          </p:nvSpPr>
          <p:spPr>
            <a:xfrm>
              <a:off x="4475043" y="5260649"/>
              <a:ext cx="16209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2800" dirty="0"/>
                <a:t>投机动机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E4D43AF3-B80B-4481-B31B-FFDFC5940A03}"/>
                  </a:ext>
                </a:extLst>
              </p:cNvPr>
              <p:cNvSpPr txBox="1"/>
              <p:nvPr/>
            </p:nvSpPr>
            <p:spPr>
              <a:xfrm>
                <a:off x="2824042" y="4072808"/>
                <a:ext cx="3228513" cy="7018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num>
                      <m:den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den>
                    </m:f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altLang="zh-CN" sz="2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</m:oMath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E4D43AF3-B80B-4481-B31B-FFDFC5940A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4042" y="4072808"/>
                <a:ext cx="3228513" cy="70185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214761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>
            <a:extLst>
              <a:ext uri="{FF2B5EF4-FFF2-40B4-BE49-F238E27FC236}">
                <a16:creationId xmlns:a16="http://schemas.microsoft.com/office/drawing/2014/main" id="{F1784207-F6BF-4A6F-8428-CBBFB0703DE7}"/>
              </a:ext>
            </a:extLst>
          </p:cNvPr>
          <p:cNvSpPr txBox="1"/>
          <p:nvPr/>
        </p:nvSpPr>
        <p:spPr>
          <a:xfrm>
            <a:off x="794378" y="250621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866943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dirty="0">
                <a:solidFill>
                  <a:srgbClr val="C81623"/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  <a:cs typeface="+mn-ea"/>
                <a:sym typeface="Arial" panose="020B0604020202020204" pitchFamily="34" charset="0"/>
              </a:rPr>
              <a:t>主要决定因素</a:t>
            </a: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8091" y="-90377"/>
            <a:ext cx="2504121" cy="1138238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F4C269AC-213C-46D1-96EE-1E26BB3F7DE5}"/>
              </a:ext>
            </a:extLst>
          </p:cNvPr>
          <p:cNvSpPr txBox="1"/>
          <p:nvPr/>
        </p:nvSpPr>
        <p:spPr>
          <a:xfrm>
            <a:off x="448235" y="3281082"/>
            <a:ext cx="37753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800" dirty="0"/>
              <a:t>货币需求主要决定因素</a:t>
            </a:r>
          </a:p>
        </p:txBody>
      </p:sp>
      <p:sp>
        <p:nvSpPr>
          <p:cNvPr id="3" name="左大括号 2">
            <a:extLst>
              <a:ext uri="{FF2B5EF4-FFF2-40B4-BE49-F238E27FC236}">
                <a16:creationId xmlns:a16="http://schemas.microsoft.com/office/drawing/2014/main" id="{8F75799D-4C08-45AB-ACA0-0F5C1172F94E}"/>
              </a:ext>
            </a:extLst>
          </p:cNvPr>
          <p:cNvSpPr/>
          <p:nvPr/>
        </p:nvSpPr>
        <p:spPr>
          <a:xfrm>
            <a:off x="4203456" y="1047861"/>
            <a:ext cx="482843" cy="491877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DF0AC01-DE42-45AE-8645-48AA54EA38E2}"/>
              </a:ext>
            </a:extLst>
          </p:cNvPr>
          <p:cNvSpPr txBox="1"/>
          <p:nvPr/>
        </p:nvSpPr>
        <p:spPr>
          <a:xfrm>
            <a:off x="4867835" y="786251"/>
            <a:ext cx="34708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800" dirty="0"/>
              <a:t>收入水平与</a:t>
            </a:r>
            <a:r>
              <a:rPr lang="en-US" altLang="zh-CN" sz="2800" dirty="0"/>
              <a:t>M</a:t>
            </a:r>
            <a:r>
              <a:rPr lang="en-US" altLang="zh-CN" sz="1400" dirty="0"/>
              <a:t>d</a:t>
            </a:r>
            <a:r>
              <a:rPr lang="zh-CN" altLang="en-US" sz="2800" dirty="0">
                <a:solidFill>
                  <a:srgbClr val="FF0000"/>
                </a:solidFill>
              </a:rPr>
              <a:t>正</a:t>
            </a:r>
            <a:r>
              <a:rPr lang="zh-CN" altLang="en-US" sz="2800" dirty="0"/>
              <a:t>相关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BF9D06F-9058-41A1-BE96-B3470A138449}"/>
              </a:ext>
            </a:extLst>
          </p:cNvPr>
          <p:cNvSpPr txBox="1"/>
          <p:nvPr/>
        </p:nvSpPr>
        <p:spPr>
          <a:xfrm>
            <a:off x="4867835" y="1332781"/>
            <a:ext cx="45480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800" dirty="0"/>
              <a:t>收入的时间间隔与</a:t>
            </a:r>
            <a:r>
              <a:rPr lang="en-US" altLang="zh-CN" sz="2800" dirty="0"/>
              <a:t>M</a:t>
            </a:r>
            <a:r>
              <a:rPr lang="en-US" altLang="zh-CN" sz="1400" dirty="0"/>
              <a:t>d</a:t>
            </a:r>
            <a:r>
              <a:rPr lang="zh-CN" altLang="en-US" sz="2800" dirty="0">
                <a:solidFill>
                  <a:srgbClr val="FF0000"/>
                </a:solidFill>
              </a:rPr>
              <a:t>正</a:t>
            </a:r>
            <a:r>
              <a:rPr lang="zh-CN" altLang="en-US" sz="2800" dirty="0"/>
              <a:t>相关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ECE335F-E7CC-4A8B-AA56-F69E9A5636ED}"/>
              </a:ext>
            </a:extLst>
          </p:cNvPr>
          <p:cNvSpPr txBox="1"/>
          <p:nvPr/>
        </p:nvSpPr>
        <p:spPr>
          <a:xfrm>
            <a:off x="4867835" y="1879311"/>
            <a:ext cx="56252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800" dirty="0"/>
              <a:t>收入和支出的不确定性与</a:t>
            </a:r>
            <a:r>
              <a:rPr lang="en-US" altLang="zh-CN" sz="2800" dirty="0"/>
              <a:t>M</a:t>
            </a:r>
            <a:r>
              <a:rPr lang="en-US" altLang="zh-CN" sz="1400" dirty="0"/>
              <a:t>d</a:t>
            </a:r>
            <a:r>
              <a:rPr lang="zh-CN" altLang="en-US" sz="2800" dirty="0">
                <a:solidFill>
                  <a:srgbClr val="FF0000"/>
                </a:solidFill>
              </a:rPr>
              <a:t>正</a:t>
            </a:r>
            <a:r>
              <a:rPr lang="zh-CN" altLang="en-US" sz="2800" dirty="0"/>
              <a:t>相关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FD501BC-B345-4B1F-8E68-E0663ED6E04E}"/>
              </a:ext>
            </a:extLst>
          </p:cNvPr>
          <p:cNvSpPr txBox="1"/>
          <p:nvPr/>
        </p:nvSpPr>
        <p:spPr>
          <a:xfrm>
            <a:off x="4867835" y="2425841"/>
            <a:ext cx="34708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800" dirty="0"/>
              <a:t>市场利率与</a:t>
            </a:r>
            <a:r>
              <a:rPr lang="en-US" altLang="zh-CN" sz="2800" dirty="0"/>
              <a:t>M</a:t>
            </a:r>
            <a:r>
              <a:rPr lang="en-US" altLang="zh-CN" sz="1400" dirty="0"/>
              <a:t>d</a:t>
            </a:r>
            <a:r>
              <a:rPr lang="zh-CN" altLang="en-US" sz="2800" dirty="0">
                <a:solidFill>
                  <a:srgbClr val="FF0000"/>
                </a:solidFill>
              </a:rPr>
              <a:t>负</a:t>
            </a:r>
            <a:r>
              <a:rPr lang="zh-CN" altLang="en-US" sz="2800" dirty="0"/>
              <a:t>相关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FC9F404-02A1-430D-B8ED-323A0081BB63}"/>
              </a:ext>
            </a:extLst>
          </p:cNvPr>
          <p:cNvSpPr txBox="1"/>
          <p:nvPr/>
        </p:nvSpPr>
        <p:spPr>
          <a:xfrm>
            <a:off x="4867835" y="2972371"/>
            <a:ext cx="45480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800" dirty="0"/>
              <a:t>金融业发达程度与</a:t>
            </a:r>
            <a:r>
              <a:rPr lang="en-US" altLang="zh-CN" sz="2800" dirty="0"/>
              <a:t>M</a:t>
            </a:r>
            <a:r>
              <a:rPr lang="en-US" altLang="zh-CN" sz="1400" dirty="0"/>
              <a:t>d</a:t>
            </a:r>
            <a:r>
              <a:rPr lang="zh-CN" altLang="en-US" sz="2800" dirty="0">
                <a:solidFill>
                  <a:srgbClr val="FF0000"/>
                </a:solidFill>
              </a:rPr>
              <a:t>负</a:t>
            </a:r>
            <a:r>
              <a:rPr lang="zh-CN" altLang="en-US" sz="2800" dirty="0"/>
              <a:t>相关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9AB88D5-B463-4512-881A-4E2ABE014354}"/>
              </a:ext>
            </a:extLst>
          </p:cNvPr>
          <p:cNvSpPr txBox="1"/>
          <p:nvPr/>
        </p:nvSpPr>
        <p:spPr>
          <a:xfrm>
            <a:off x="4867835" y="3518901"/>
            <a:ext cx="28777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800" dirty="0"/>
              <a:t>消费倾向</a:t>
            </a:r>
            <a:r>
              <a:rPr lang="en-US" altLang="zh-CN" sz="2800" dirty="0"/>
              <a:t>-</a:t>
            </a:r>
            <a:r>
              <a:rPr lang="zh-CN" altLang="en-US" sz="2800" dirty="0">
                <a:solidFill>
                  <a:srgbClr val="FF0000"/>
                </a:solidFill>
              </a:rPr>
              <a:t>不确定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4C8C93B-7E2B-414F-8ACA-29BD1AAB5683}"/>
              </a:ext>
            </a:extLst>
          </p:cNvPr>
          <p:cNvSpPr txBox="1"/>
          <p:nvPr/>
        </p:nvSpPr>
        <p:spPr>
          <a:xfrm>
            <a:off x="4867835" y="4065431"/>
            <a:ext cx="41889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800" dirty="0"/>
              <a:t>货币流通速度与</a:t>
            </a:r>
            <a:r>
              <a:rPr lang="en-US" altLang="zh-CN" sz="2800" dirty="0"/>
              <a:t>M</a:t>
            </a:r>
            <a:r>
              <a:rPr lang="en-US" altLang="zh-CN" sz="1400" dirty="0"/>
              <a:t>d</a:t>
            </a:r>
            <a:r>
              <a:rPr lang="zh-CN" altLang="en-US" sz="2800" dirty="0">
                <a:solidFill>
                  <a:srgbClr val="FF0000"/>
                </a:solidFill>
              </a:rPr>
              <a:t>负</a:t>
            </a:r>
            <a:r>
              <a:rPr lang="zh-CN" altLang="en-US" sz="2800" dirty="0"/>
              <a:t>相关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A46B2BF-1319-48ED-B2CC-1406A84CC30A}"/>
              </a:ext>
            </a:extLst>
          </p:cNvPr>
          <p:cNvSpPr txBox="1"/>
          <p:nvPr/>
        </p:nvSpPr>
        <p:spPr>
          <a:xfrm>
            <a:off x="4867835" y="4611961"/>
            <a:ext cx="52661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800" dirty="0"/>
              <a:t>可供流通的商品总量与</a:t>
            </a:r>
            <a:r>
              <a:rPr lang="en-US" altLang="zh-CN" sz="2800" dirty="0"/>
              <a:t>M</a:t>
            </a:r>
            <a:r>
              <a:rPr lang="en-US" altLang="zh-CN" sz="1400" dirty="0"/>
              <a:t>d</a:t>
            </a:r>
            <a:r>
              <a:rPr lang="zh-CN" altLang="en-US" sz="2800" dirty="0">
                <a:solidFill>
                  <a:srgbClr val="FF0000"/>
                </a:solidFill>
              </a:rPr>
              <a:t>正</a:t>
            </a:r>
            <a:r>
              <a:rPr lang="zh-CN" altLang="en-US" sz="2800" dirty="0"/>
              <a:t>相关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03887B4E-4A1F-4224-BB17-D98F290326AA}"/>
              </a:ext>
            </a:extLst>
          </p:cNvPr>
          <p:cNvSpPr txBox="1"/>
          <p:nvPr/>
        </p:nvSpPr>
        <p:spPr>
          <a:xfrm>
            <a:off x="4867835" y="5158491"/>
            <a:ext cx="1951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800" dirty="0"/>
              <a:t>CPI-</a:t>
            </a:r>
            <a:r>
              <a:rPr lang="zh-CN" altLang="en-US" sz="2800" dirty="0">
                <a:solidFill>
                  <a:srgbClr val="FF0000"/>
                </a:solidFill>
              </a:rPr>
              <a:t>不确定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4F1D393-E65C-495D-880A-AF88366AEBBB}"/>
              </a:ext>
            </a:extLst>
          </p:cNvPr>
          <p:cNvSpPr txBox="1"/>
          <p:nvPr/>
        </p:nvSpPr>
        <p:spPr>
          <a:xfrm>
            <a:off x="4867835" y="5705025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800" dirty="0"/>
              <a:t>预期和偏好</a:t>
            </a:r>
          </a:p>
        </p:txBody>
      </p:sp>
    </p:spTree>
    <p:extLst>
      <p:ext uri="{BB962C8B-B14F-4D97-AF65-F5344CB8AC3E}">
        <p14:creationId xmlns:p14="http://schemas.microsoft.com/office/powerpoint/2010/main" val="2791547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>
            <a:extLst>
              <a:ext uri="{FF2B5EF4-FFF2-40B4-BE49-F238E27FC236}">
                <a16:creationId xmlns:a16="http://schemas.microsoft.com/office/drawing/2014/main" id="{F1784207-F6BF-4A6F-8428-CBBFB0703DE7}"/>
              </a:ext>
            </a:extLst>
          </p:cNvPr>
          <p:cNvSpPr txBox="1"/>
          <p:nvPr/>
        </p:nvSpPr>
        <p:spPr>
          <a:xfrm>
            <a:off x="794380" y="250621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866943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dirty="0">
                <a:solidFill>
                  <a:srgbClr val="C81623"/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  <a:cs typeface="+mn-ea"/>
                <a:sym typeface="Arial" panose="020B0604020202020204" pitchFamily="34" charset="0"/>
              </a:rPr>
              <a:t>货币需求理论</a:t>
            </a: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8091" y="-90377"/>
            <a:ext cx="2504121" cy="113823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84ACDEF8-BDBC-4EAB-AA04-0EBE71F7653A}"/>
                  </a:ext>
                </a:extLst>
              </p:cNvPr>
              <p:cNvSpPr txBox="1"/>
              <p:nvPr/>
            </p:nvSpPr>
            <p:spPr>
              <a:xfrm>
                <a:off x="554072" y="918987"/>
                <a:ext cx="11083855" cy="55399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866943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zh-CN" altLang="en-US" sz="2800" b="1" dirty="0">
                    <a:latin typeface="等线" panose="02010600030101010101" pitchFamily="2" charset="-122"/>
                    <a:ea typeface="等线" panose="02010600030101010101" pitchFamily="2" charset="-122"/>
                    <a:cs typeface="+mn-ea"/>
                    <a:sym typeface="Arial" panose="020B0604020202020204" pitchFamily="34" charset="0"/>
                  </a:rPr>
                  <a:t>货币需求理论：</a:t>
                </a:r>
                <a:endParaRPr lang="en-US" altLang="zh-CN" sz="2800" b="1" dirty="0">
                  <a:latin typeface="等线" panose="02010600030101010101" pitchFamily="2" charset="-122"/>
                  <a:ea typeface="等线" panose="02010600030101010101" pitchFamily="2" charset="-122"/>
                  <a:cs typeface="+mn-ea"/>
                  <a:sym typeface="Arial" panose="020B0604020202020204" pitchFamily="34" charset="0"/>
                </a:endParaRPr>
              </a:p>
              <a:p>
                <a:pPr defTabSz="866943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altLang="zh-CN" sz="1400" b="1" dirty="0">
                  <a:latin typeface="等线" panose="02010600030101010101" pitchFamily="2" charset="-122"/>
                  <a:ea typeface="等线" panose="02010600030101010101" pitchFamily="2" charset="-122"/>
                  <a:cs typeface="+mn-ea"/>
                  <a:sym typeface="Arial" panose="020B0604020202020204" pitchFamily="34" charset="0"/>
                </a:endParaRPr>
              </a:p>
              <a:p>
                <a:pPr defTabSz="866943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zh-CN" altLang="en-US" sz="2800" b="1" dirty="0">
                    <a:latin typeface="等线" panose="02010600030101010101" pitchFamily="2" charset="-122"/>
                    <a:ea typeface="等线" panose="02010600030101010101" pitchFamily="2" charset="-122"/>
                    <a:cs typeface="+mn-ea"/>
                    <a:sym typeface="Arial" panose="020B0604020202020204" pitchFamily="34" charset="0"/>
                  </a:rPr>
                  <a:t>一、传统货币数量论：</a:t>
                </a:r>
                <a:r>
                  <a:rPr lang="zh-CN" altLang="en-US" sz="2800" dirty="0">
                    <a:latin typeface="等线" panose="02010600030101010101" pitchFamily="2" charset="-122"/>
                    <a:ea typeface="等线" panose="02010600030101010101" pitchFamily="2" charset="-122"/>
                    <a:cs typeface="+mn-ea"/>
                    <a:sym typeface="Arial" panose="020B0604020202020204" pitchFamily="34" charset="0"/>
                  </a:rPr>
                  <a:t>认为货币政策的变化仅仅影响物价水平，对于其他实际变量没有影响；</a:t>
                </a:r>
                <a:r>
                  <a:rPr lang="en-US" altLang="zh-CN" sz="2800" dirty="0">
                    <a:latin typeface="等线" panose="02010600030101010101" pitchFamily="2" charset="-122"/>
                    <a:ea typeface="等线" panose="02010600030101010101" pitchFamily="2" charset="-122"/>
                    <a:cs typeface="+mn-ea"/>
                    <a:sym typeface="Arial" panose="020B0604020202020204" pitchFamily="34" charset="0"/>
                  </a:rPr>
                  <a:t>(</a:t>
                </a:r>
                <a:r>
                  <a:rPr lang="zh-CN" altLang="en-US" sz="2800" dirty="0">
                    <a:solidFill>
                      <a:srgbClr val="FF0000"/>
                    </a:solidFill>
                    <a:latin typeface="等线" panose="02010600030101010101" pitchFamily="2" charset="-122"/>
                    <a:ea typeface="等线" panose="02010600030101010101" pitchFamily="2" charset="-122"/>
                    <a:cs typeface="+mn-ea"/>
                    <a:sym typeface="Arial" panose="020B0604020202020204" pitchFamily="34" charset="0"/>
                  </a:rPr>
                  <a:t>货币中性</a:t>
                </a:r>
                <a:r>
                  <a:rPr lang="en-US" altLang="zh-CN" sz="2800" dirty="0">
                    <a:latin typeface="等线" panose="02010600030101010101" pitchFamily="2" charset="-122"/>
                    <a:ea typeface="等线" panose="02010600030101010101" pitchFamily="2" charset="-122"/>
                    <a:cs typeface="+mn-ea"/>
                    <a:sym typeface="Arial" panose="020B0604020202020204" pitchFamily="34" charset="0"/>
                  </a:rPr>
                  <a:t>)</a:t>
                </a:r>
              </a:p>
              <a:p>
                <a:pPr defTabSz="866943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altLang="zh-CN" sz="1400" b="1" dirty="0">
                  <a:latin typeface="等线" panose="02010600030101010101" pitchFamily="2" charset="-122"/>
                  <a:ea typeface="等线" panose="02010600030101010101" pitchFamily="2" charset="-122"/>
                  <a:cs typeface="+mn-ea"/>
                  <a:sym typeface="Arial" panose="020B0604020202020204" pitchFamily="34" charset="0"/>
                </a:endParaRPr>
              </a:p>
              <a:p>
                <a:pPr defTabSz="866943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2800" dirty="0">
                    <a:latin typeface="等线" panose="02010600030101010101" pitchFamily="2" charset="-122"/>
                    <a:ea typeface="等线" panose="02010600030101010101" pitchFamily="2" charset="-122"/>
                    <a:cs typeface="+mn-ea"/>
                    <a:sym typeface="Arial" panose="020B0604020202020204" pitchFamily="34" charset="0"/>
                  </a:rPr>
                  <a:t>1.</a:t>
                </a:r>
                <a:r>
                  <a:rPr lang="zh-CN" altLang="en-US" sz="2800" b="1" dirty="0">
                    <a:latin typeface="等线" panose="02010600030101010101" pitchFamily="2" charset="-122"/>
                    <a:ea typeface="等线" panose="02010600030101010101" pitchFamily="2" charset="-122"/>
                    <a:cs typeface="+mn-ea"/>
                    <a:sym typeface="Arial" panose="020B0604020202020204" pitchFamily="34" charset="0"/>
                  </a:rPr>
                  <a:t>费雪方程（现金交易说）</a:t>
                </a:r>
                <a:r>
                  <a:rPr lang="zh-CN" altLang="en-US" sz="2800" dirty="0">
                    <a:latin typeface="等线" panose="02010600030101010101" pitchFamily="2" charset="-122"/>
                    <a:ea typeface="等线" panose="02010600030101010101" pitchFamily="2" charset="-122"/>
                    <a:cs typeface="+mn-ea"/>
                    <a:sym typeface="Arial" panose="020B0604020202020204" pitchFamily="34" charset="0"/>
                  </a:rPr>
                  <a:t>：</a:t>
                </a: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latin typeface="Cambria Math" panose="02040503050406030204" pitchFamily="18" charset="0"/>
                        <a:ea typeface="等线" panose="02010600030101010101" pitchFamily="2" charset="-122"/>
                        <a:cs typeface="+mn-ea"/>
                        <a:sym typeface="Arial" panose="020B0604020202020204" pitchFamily="34" charset="0"/>
                      </a:rPr>
                      <m:t>𝑴𝑽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  <a:ea typeface="等线" panose="02010600030101010101" pitchFamily="2" charset="-122"/>
                        <a:cs typeface="+mn-ea"/>
                        <a:sym typeface="Arial" panose="020B0604020202020204" pitchFamily="34" charset="0"/>
                      </a:rPr>
                      <m:t>=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  <a:ea typeface="等线" panose="02010600030101010101" pitchFamily="2" charset="-122"/>
                        <a:cs typeface="+mn-ea"/>
                        <a:sym typeface="Arial" panose="020B0604020202020204" pitchFamily="34" charset="0"/>
                      </a:rPr>
                      <m:t>𝑷𝑻</m:t>
                    </m:r>
                  </m:oMath>
                </a14:m>
                <a:endParaRPr lang="en-US" altLang="zh-CN" sz="2800" b="1" i="1" dirty="0">
                  <a:latin typeface="等线" panose="02010600030101010101" pitchFamily="2" charset="-122"/>
                  <a:ea typeface="等线" panose="02010600030101010101" pitchFamily="2" charset="-122"/>
                  <a:cs typeface="+mn-ea"/>
                  <a:sym typeface="Arial" panose="020B0604020202020204" pitchFamily="34" charset="0"/>
                </a:endParaRPr>
              </a:p>
              <a:p>
                <a:pPr defTabSz="866943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zh-CN" altLang="en-US" sz="2800" b="1" dirty="0">
                    <a:latin typeface="等线" panose="02010600030101010101" pitchFamily="2" charset="-122"/>
                    <a:ea typeface="等线" panose="02010600030101010101" pitchFamily="2" charset="-122"/>
                    <a:cs typeface="+mn-ea"/>
                    <a:sym typeface="Arial" panose="020B0604020202020204" pitchFamily="34" charset="0"/>
                  </a:rPr>
                  <a:t>观点：</a:t>
                </a:r>
                <a:r>
                  <a:rPr lang="zh-CN" altLang="en-US" sz="2800" dirty="0">
                    <a:latin typeface="等线" panose="02010600030101010101" pitchFamily="2" charset="-122"/>
                    <a:ea typeface="等线" panose="02010600030101010101" pitchFamily="2" charset="-122"/>
                    <a:cs typeface="+mn-ea"/>
                    <a:sym typeface="Arial" panose="020B0604020202020204" pitchFamily="34" charset="0"/>
                  </a:rPr>
                  <a:t>短期内</a:t>
                </a:r>
                <a:r>
                  <a:rPr lang="en-US" altLang="zh-CN" sz="2800" dirty="0">
                    <a:latin typeface="等线" panose="02010600030101010101" pitchFamily="2" charset="-122"/>
                    <a:ea typeface="等线" panose="02010600030101010101" pitchFamily="2" charset="-122"/>
                    <a:cs typeface="+mn-ea"/>
                    <a:sym typeface="Arial" panose="020B0604020202020204" pitchFamily="34" charset="0"/>
                  </a:rPr>
                  <a:t>V</a:t>
                </a:r>
                <a:r>
                  <a:rPr lang="zh-CN" altLang="en-US" sz="2800" dirty="0">
                    <a:latin typeface="等线" panose="02010600030101010101" pitchFamily="2" charset="-122"/>
                    <a:ea typeface="等线" panose="02010600030101010101" pitchFamily="2" charset="-122"/>
                    <a:cs typeface="+mn-ea"/>
                    <a:sym typeface="Arial" panose="020B0604020202020204" pitchFamily="34" charset="0"/>
                  </a:rPr>
                  <a:t>、</a:t>
                </a:r>
                <a:r>
                  <a:rPr lang="en-US" altLang="zh-CN" sz="2800" dirty="0">
                    <a:latin typeface="等线" panose="02010600030101010101" pitchFamily="2" charset="-122"/>
                    <a:ea typeface="等线" panose="02010600030101010101" pitchFamily="2" charset="-122"/>
                    <a:cs typeface="+mn-ea"/>
                    <a:sym typeface="Arial" panose="020B0604020202020204" pitchFamily="34" charset="0"/>
                  </a:rPr>
                  <a:t>T</a:t>
                </a:r>
                <a:r>
                  <a:rPr lang="zh-CN" altLang="en-US" sz="2800" dirty="0">
                    <a:latin typeface="等线" panose="02010600030101010101" pitchFamily="2" charset="-122"/>
                    <a:ea typeface="等线" panose="02010600030101010101" pitchFamily="2" charset="-122"/>
                    <a:cs typeface="+mn-ea"/>
                    <a:sym typeface="Arial" panose="020B0604020202020204" pitchFamily="34" charset="0"/>
                  </a:rPr>
                  <a:t>为常数，</a:t>
                </a:r>
                <a:r>
                  <a:rPr lang="en-US" altLang="zh-CN" sz="2800" dirty="0">
                    <a:latin typeface="等线" panose="02010600030101010101" pitchFamily="2" charset="-122"/>
                    <a:ea typeface="等线" panose="02010600030101010101" pitchFamily="2" charset="-122"/>
                    <a:cs typeface="+mn-ea"/>
                    <a:sym typeface="Arial" panose="020B0604020202020204" pitchFamily="34" charset="0"/>
                  </a:rPr>
                  <a:t>V</a:t>
                </a:r>
                <a:r>
                  <a:rPr lang="zh-CN" altLang="en-US" sz="2800" dirty="0">
                    <a:latin typeface="等线" panose="02010600030101010101" pitchFamily="2" charset="-122"/>
                    <a:ea typeface="等线" panose="02010600030101010101" pitchFamily="2" charset="-122"/>
                    <a:cs typeface="+mn-ea"/>
                    <a:sym typeface="Arial" panose="020B0604020202020204" pitchFamily="34" charset="0"/>
                  </a:rPr>
                  <a:t>由货币制度和交易方式决定，</a:t>
                </a:r>
                <a:r>
                  <a:rPr lang="en-US" altLang="zh-CN" sz="2800" dirty="0">
                    <a:latin typeface="等线" panose="02010600030101010101" pitchFamily="2" charset="-122"/>
                    <a:ea typeface="等线" panose="02010600030101010101" pitchFamily="2" charset="-122"/>
                    <a:cs typeface="+mn-ea"/>
                    <a:sym typeface="Arial" panose="020B0604020202020204" pitchFamily="34" charset="0"/>
                  </a:rPr>
                  <a:t>T</a:t>
                </a:r>
                <a:r>
                  <a:rPr lang="zh-CN" altLang="en-US" sz="2800" dirty="0">
                    <a:latin typeface="等线" panose="02010600030101010101" pitchFamily="2" charset="-122"/>
                    <a:ea typeface="等线" panose="02010600030101010101" pitchFamily="2" charset="-122"/>
                    <a:cs typeface="+mn-ea"/>
                    <a:sym typeface="Arial" panose="020B0604020202020204" pitchFamily="34" charset="0"/>
                  </a:rPr>
                  <a:t>取决于资本、劳动力等非货币因素；因此短时期内，</a:t>
                </a:r>
                <a:r>
                  <a:rPr lang="en-US" altLang="zh-CN" sz="2800" dirty="0">
                    <a:latin typeface="等线" panose="02010600030101010101" pitchFamily="2" charset="-122"/>
                    <a:ea typeface="等线" panose="02010600030101010101" pitchFamily="2" charset="-122"/>
                    <a:cs typeface="+mn-ea"/>
                    <a:sym typeface="Arial" panose="020B0604020202020204" pitchFamily="34" charset="0"/>
                  </a:rPr>
                  <a:t>M</a:t>
                </a:r>
                <a:r>
                  <a:rPr lang="zh-CN" altLang="en-US" sz="2800" dirty="0">
                    <a:latin typeface="等线" panose="02010600030101010101" pitchFamily="2" charset="-122"/>
                    <a:ea typeface="等线" panose="02010600030101010101" pitchFamily="2" charset="-122"/>
                    <a:cs typeface="+mn-ea"/>
                    <a:sym typeface="Arial" panose="020B0604020202020204" pitchFamily="34" charset="0"/>
                  </a:rPr>
                  <a:t>正比于</a:t>
                </a:r>
                <a:r>
                  <a:rPr lang="en-US" altLang="zh-CN" sz="2800" dirty="0">
                    <a:latin typeface="等线" panose="02010600030101010101" pitchFamily="2" charset="-122"/>
                    <a:ea typeface="等线" panose="02010600030101010101" pitchFamily="2" charset="-122"/>
                    <a:cs typeface="+mn-ea"/>
                    <a:sym typeface="Arial" panose="020B0604020202020204" pitchFamily="34" charset="0"/>
                  </a:rPr>
                  <a:t>P</a:t>
                </a:r>
                <a:r>
                  <a:rPr lang="zh-CN" altLang="en-US" sz="2800" dirty="0">
                    <a:latin typeface="等线" panose="02010600030101010101" pitchFamily="2" charset="-122"/>
                    <a:ea typeface="等线" panose="02010600030101010101" pitchFamily="2" charset="-122"/>
                    <a:cs typeface="+mn-ea"/>
                    <a:sym typeface="Arial" panose="020B0604020202020204" pitchFamily="34" charset="0"/>
                  </a:rPr>
                  <a:t>；且利率对</a:t>
                </a:r>
                <a:r>
                  <a:rPr lang="en-US" altLang="zh-CN" sz="2800" dirty="0">
                    <a:latin typeface="等线" panose="02010600030101010101" pitchFamily="2" charset="-122"/>
                    <a:ea typeface="等线" panose="02010600030101010101" pitchFamily="2" charset="-122"/>
                    <a:cs typeface="+mn-ea"/>
                    <a:sym typeface="Arial" panose="020B0604020202020204" pitchFamily="34" charset="0"/>
                  </a:rPr>
                  <a:t>M</a:t>
                </a:r>
                <a:r>
                  <a:rPr lang="en-US" altLang="zh-CN" sz="2000" dirty="0">
                    <a:latin typeface="等线" panose="02010600030101010101" pitchFamily="2" charset="-122"/>
                    <a:ea typeface="等线" panose="02010600030101010101" pitchFamily="2" charset="-122"/>
                    <a:cs typeface="+mn-ea"/>
                    <a:sym typeface="Arial" panose="020B0604020202020204" pitchFamily="34" charset="0"/>
                  </a:rPr>
                  <a:t>d</a:t>
                </a:r>
                <a:r>
                  <a:rPr lang="zh-CN" altLang="en-US" sz="3200" dirty="0">
                    <a:latin typeface="等线" panose="02010600030101010101" pitchFamily="2" charset="-122"/>
                    <a:ea typeface="等线" panose="02010600030101010101" pitchFamily="2" charset="-122"/>
                    <a:cs typeface="+mn-ea"/>
                    <a:sym typeface="Arial" panose="020B0604020202020204" pitchFamily="34" charset="0"/>
                  </a:rPr>
                  <a:t>无影响</a:t>
                </a:r>
                <a:endParaRPr lang="en-US" altLang="zh-CN" sz="3200" dirty="0">
                  <a:latin typeface="等线" panose="02010600030101010101" pitchFamily="2" charset="-122"/>
                  <a:ea typeface="等线" panose="02010600030101010101" pitchFamily="2" charset="-122"/>
                  <a:cs typeface="+mn-ea"/>
                  <a:sym typeface="Arial" panose="020B0604020202020204" pitchFamily="34" charset="0"/>
                </a:endParaRPr>
              </a:p>
              <a:p>
                <a:pPr defTabSz="866943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zh-CN" altLang="en-US" sz="2800" b="1" dirty="0">
                    <a:latin typeface="等线" panose="02010600030101010101" pitchFamily="2" charset="-122"/>
                    <a:ea typeface="等线" panose="02010600030101010101" pitchFamily="2" charset="-122"/>
                    <a:cs typeface="+mn-ea"/>
                    <a:sym typeface="Arial" panose="020B0604020202020204" pitchFamily="34" charset="0"/>
                  </a:rPr>
                  <a:t>缺陷</a:t>
                </a:r>
                <a:r>
                  <a:rPr lang="zh-CN" altLang="en-US" sz="2800" dirty="0">
                    <a:latin typeface="等线" panose="02010600030101010101" pitchFamily="2" charset="-122"/>
                    <a:ea typeface="等线" panose="02010600030101010101" pitchFamily="2" charset="-122"/>
                    <a:cs typeface="+mn-ea"/>
                    <a:sym typeface="Arial" panose="020B0604020202020204" pitchFamily="34" charset="0"/>
                  </a:rPr>
                  <a:t>：仅考虑交易动机</a:t>
                </a:r>
                <a:br>
                  <a:rPr lang="en-US" altLang="zh-CN" sz="2800" dirty="0">
                    <a:latin typeface="等线" panose="02010600030101010101" pitchFamily="2" charset="-122"/>
                    <a:ea typeface="等线" panose="02010600030101010101" pitchFamily="2" charset="-122"/>
                    <a:cs typeface="+mn-ea"/>
                    <a:sym typeface="Arial" panose="020B0604020202020204" pitchFamily="34" charset="0"/>
                  </a:rPr>
                </a:br>
                <a:endParaRPr lang="en-US" altLang="zh-CN" sz="1400" dirty="0">
                  <a:latin typeface="等线" panose="02010600030101010101" pitchFamily="2" charset="-122"/>
                  <a:ea typeface="等线" panose="02010600030101010101" pitchFamily="2" charset="-122"/>
                  <a:cs typeface="+mn-ea"/>
                  <a:sym typeface="Arial" panose="020B0604020202020204" pitchFamily="34" charset="0"/>
                </a:endParaRPr>
              </a:p>
              <a:p>
                <a:pPr defTabSz="866943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2800" dirty="0">
                    <a:latin typeface="等线" panose="02010600030101010101" pitchFamily="2" charset="-122"/>
                    <a:ea typeface="等线" panose="02010600030101010101" pitchFamily="2" charset="-122"/>
                    <a:cs typeface="+mn-ea"/>
                    <a:sym typeface="Arial" panose="020B0604020202020204" pitchFamily="34" charset="0"/>
                  </a:rPr>
                  <a:t>2.</a:t>
                </a:r>
                <a:r>
                  <a:rPr lang="zh-CN" altLang="en-US" sz="2800" b="1" dirty="0">
                    <a:latin typeface="等线" panose="02010600030101010101" pitchFamily="2" charset="-122"/>
                    <a:ea typeface="等线" panose="02010600030101010101" pitchFamily="2" charset="-122"/>
                    <a:cs typeface="+mn-ea"/>
                    <a:sym typeface="Arial" panose="020B0604020202020204" pitchFamily="34" charset="0"/>
                  </a:rPr>
                  <a:t>剑桥方程式（现金余额说）</a:t>
                </a:r>
                <a:r>
                  <a:rPr lang="zh-CN" altLang="en-US" sz="2800" dirty="0">
                    <a:latin typeface="等线" panose="02010600030101010101" pitchFamily="2" charset="-122"/>
                    <a:ea typeface="等线" panose="02010600030101010101" pitchFamily="2" charset="-122"/>
                    <a:cs typeface="+mn-ea"/>
                    <a:sym typeface="Arial" panose="020B0604020202020204" pitchFamily="34" charset="0"/>
                  </a:rPr>
                  <a:t>：马歇尔，</a:t>
                </a: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latin typeface="Cambria Math" panose="02040503050406030204" pitchFamily="18" charset="0"/>
                        <a:ea typeface="等线" panose="02010600030101010101" pitchFamily="2" charset="-122"/>
                        <a:cs typeface="+mn-ea"/>
                        <a:sym typeface="Arial" panose="020B0604020202020204" pitchFamily="34" charset="0"/>
                      </a:rPr>
                      <m:t>𝑴</m:t>
                    </m:r>
                    <m:r>
                      <a:rPr lang="en-US" altLang="zh-CN" sz="1600" b="1" i="1" dirty="0" smtClean="0">
                        <a:latin typeface="Cambria Math" panose="02040503050406030204" pitchFamily="18" charset="0"/>
                        <a:ea typeface="等线" panose="02010600030101010101" pitchFamily="2" charset="-122"/>
                        <a:cs typeface="+mn-ea"/>
                        <a:sym typeface="Arial" panose="020B0604020202020204" pitchFamily="34" charset="0"/>
                      </a:rPr>
                      <m:t>𝒅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  <a:ea typeface="等线" panose="02010600030101010101" pitchFamily="2" charset="-122"/>
                        <a:cs typeface="+mn-ea"/>
                        <a:sym typeface="Arial" panose="020B0604020202020204" pitchFamily="34" charset="0"/>
                      </a:rPr>
                      <m:t>=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  <a:ea typeface="等线" panose="02010600030101010101" pitchFamily="2" charset="-122"/>
                        <a:cs typeface="+mn-ea"/>
                        <a:sym typeface="Arial" panose="020B0604020202020204" pitchFamily="34" charset="0"/>
                      </a:rPr>
                      <m:t>𝒌𝑷𝒀</m:t>
                    </m:r>
                    <m:r>
                      <a:rPr lang="zh-CN" altLang="en-US" sz="1400" b="1" i="1" dirty="0" smtClean="0">
                        <a:latin typeface="Cambria Math" panose="02040503050406030204" pitchFamily="18" charset="0"/>
                        <a:ea typeface="等线" panose="02010600030101010101" pitchFamily="2" charset="-122"/>
                        <a:cs typeface="+mn-ea"/>
                        <a:sym typeface="Arial" panose="020B0604020202020204" pitchFamily="34" charset="0"/>
                      </a:rPr>
                      <m:t>实际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  <a:ea typeface="等线" panose="02010600030101010101" pitchFamily="2" charset="-122"/>
                        <a:cs typeface="+mn-ea"/>
                        <a:sym typeface="Arial" panose="020B0604020202020204" pitchFamily="34" charset="0"/>
                      </a:rPr>
                      <m:t>=</m:t>
                    </m:r>
                    <m:r>
                      <a:rPr lang="en-US" altLang="zh-CN" sz="2800" b="1" i="1" dirty="0" err="1" smtClean="0">
                        <a:latin typeface="Cambria Math" panose="02040503050406030204" pitchFamily="18" charset="0"/>
                        <a:cs typeface="+mn-ea"/>
                        <a:sym typeface="Arial" panose="020B0604020202020204" pitchFamily="34" charset="0"/>
                      </a:rPr>
                      <m:t>𝒌𝒀</m:t>
                    </m:r>
                    <m:r>
                      <a:rPr lang="zh-CN" altLang="en-US" sz="1400" b="1" i="1" dirty="0" smtClean="0">
                        <a:latin typeface="Cambria Math" panose="02040503050406030204" pitchFamily="18" charset="0"/>
                        <a:cs typeface="+mn-ea"/>
                        <a:sym typeface="Arial" panose="020B0604020202020204" pitchFamily="34" charset="0"/>
                      </a:rPr>
                      <m:t>名义</m:t>
                    </m:r>
                  </m:oMath>
                </a14:m>
                <a:endParaRPr lang="en-US" altLang="zh-CN" sz="2800" b="1" dirty="0">
                  <a:latin typeface="等线" panose="02010600030101010101" pitchFamily="2" charset="-122"/>
                  <a:ea typeface="等线" panose="02010600030101010101" pitchFamily="2" charset="-122"/>
                  <a:cs typeface="+mn-ea"/>
                  <a:sym typeface="Arial" panose="020B0604020202020204" pitchFamily="34" charset="0"/>
                </a:endParaRPr>
              </a:p>
              <a:p>
                <a:pPr defTabSz="866943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zh-CN" altLang="en-US" sz="2800" b="1" dirty="0">
                    <a:latin typeface="等线" panose="02010600030101010101" pitchFamily="2" charset="-122"/>
                    <a:ea typeface="等线" panose="02010600030101010101" pitchFamily="2" charset="-122"/>
                    <a:cs typeface="+mn-ea"/>
                    <a:sym typeface="Arial" panose="020B0604020202020204" pitchFamily="34" charset="0"/>
                  </a:rPr>
                  <a:t>观点：</a:t>
                </a:r>
                <a:r>
                  <a:rPr lang="zh-CN" altLang="en-US" sz="2800" dirty="0">
                    <a:latin typeface="等线" panose="02010600030101010101" pitchFamily="2" charset="-122"/>
                    <a:ea typeface="等线" panose="02010600030101010101" pitchFamily="2" charset="-122"/>
                    <a:cs typeface="+mn-ea"/>
                    <a:sym typeface="Arial" panose="020B0604020202020204" pitchFamily="34" charset="0"/>
                  </a:rPr>
                  <a:t>同时考虑了货币交易媒介和财富贮藏功能，</a:t>
                </a:r>
                <a14:m>
                  <m:oMath xmlns:m="http://schemas.openxmlformats.org/officeDocument/2006/math">
                    <m:r>
                      <a:rPr lang="en-US" altLang="zh-CN" sz="2800" b="1" i="1" dirty="0">
                        <a:latin typeface="Cambria Math" panose="02040503050406030204" pitchFamily="18" charset="0"/>
                        <a:cs typeface="+mn-ea"/>
                        <a:sym typeface="Arial" panose="020B0604020202020204" pitchFamily="34" charset="0"/>
                      </a:rPr>
                      <m:t>𝒌</m:t>
                    </m:r>
                  </m:oMath>
                </a14:m>
                <a:r>
                  <a:rPr lang="zh-CN" altLang="en-US" sz="2800" dirty="0">
                    <a:latin typeface="等线" panose="02010600030101010101" pitchFamily="2" charset="-122"/>
                    <a:ea typeface="等线" panose="02010600030101010101" pitchFamily="2" charset="-122"/>
                    <a:cs typeface="+mn-ea"/>
                    <a:sym typeface="Arial" panose="020B0604020202020204" pitchFamily="34" charset="0"/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latin typeface="Cambria Math" panose="02040503050406030204" pitchFamily="18" charset="0"/>
                        <a:ea typeface="等线" panose="02010600030101010101" pitchFamily="2" charset="-122"/>
                        <a:cs typeface="+mn-ea"/>
                        <a:sym typeface="Arial" panose="020B0604020202020204" pitchFamily="34" charset="0"/>
                      </a:rPr>
                      <m:t>𝒀</m:t>
                    </m:r>
                    <m:r>
                      <a:rPr lang="zh-CN" altLang="en-US" sz="1400" b="1" i="1" dirty="0" smtClean="0">
                        <a:latin typeface="Cambria Math" panose="02040503050406030204" pitchFamily="18" charset="0"/>
                        <a:ea typeface="等线" panose="02010600030101010101" pitchFamily="2" charset="-122"/>
                        <a:cs typeface="+mn-ea"/>
                        <a:sym typeface="Arial" panose="020B0604020202020204" pitchFamily="34" charset="0"/>
                      </a:rPr>
                      <m:t>实际</m:t>
                    </m:r>
                  </m:oMath>
                </a14:m>
                <a:r>
                  <a:rPr lang="zh-CN" altLang="en-US" sz="2800" dirty="0">
                    <a:latin typeface="等线" panose="02010600030101010101" pitchFamily="2" charset="-122"/>
                    <a:ea typeface="等线" panose="02010600030101010101" pitchFamily="2" charset="-122"/>
                    <a:cs typeface="+mn-ea"/>
                    <a:sym typeface="Arial" panose="020B0604020202020204" pitchFamily="34" charset="0"/>
                  </a:rPr>
                  <a:t>相对稳定，因此</a:t>
                </a:r>
                <a14:m>
                  <m:oMath xmlns:m="http://schemas.openxmlformats.org/officeDocument/2006/math">
                    <m:r>
                      <a:rPr lang="en-US" altLang="zh-CN" sz="2800" b="1" i="1" dirty="0">
                        <a:latin typeface="Cambria Math" panose="02040503050406030204" pitchFamily="18" charset="0"/>
                        <a:cs typeface="+mn-ea"/>
                        <a:sym typeface="Arial" panose="020B0604020202020204" pitchFamily="34" charset="0"/>
                      </a:rPr>
                      <m:t>𝑴</m:t>
                    </m:r>
                    <m:r>
                      <a:rPr lang="en-US" altLang="zh-CN" sz="1600" b="1" i="1" dirty="0">
                        <a:latin typeface="Cambria Math" panose="02040503050406030204" pitchFamily="18" charset="0"/>
                        <a:cs typeface="+mn-ea"/>
                        <a:sym typeface="Arial" panose="020B0604020202020204" pitchFamily="34" charset="0"/>
                      </a:rPr>
                      <m:t>𝒅</m:t>
                    </m:r>
                  </m:oMath>
                </a14:m>
                <a:r>
                  <a:rPr lang="zh-CN" altLang="en-US" sz="2800" dirty="0">
                    <a:latin typeface="等线" panose="02010600030101010101" pitchFamily="2" charset="-122"/>
                    <a:ea typeface="等线" panose="02010600030101010101" pitchFamily="2" charset="-122"/>
                    <a:cs typeface="+mn-ea"/>
                    <a:sym typeface="Arial" panose="020B0604020202020204" pitchFamily="34" charset="0"/>
                  </a:rPr>
                  <a:t>正比于</a:t>
                </a:r>
                <a14:m>
                  <m:oMath xmlns:m="http://schemas.openxmlformats.org/officeDocument/2006/math">
                    <m:r>
                      <a:rPr lang="en-US" altLang="zh-CN" sz="2800" b="1" i="1" dirty="0">
                        <a:latin typeface="Cambria Math" panose="02040503050406030204" pitchFamily="18" charset="0"/>
                        <a:cs typeface="+mn-ea"/>
                        <a:sym typeface="Arial" panose="020B0604020202020204" pitchFamily="34" charset="0"/>
                      </a:rPr>
                      <m:t>𝑷</m:t>
                    </m:r>
                  </m:oMath>
                </a14:m>
                <a:r>
                  <a:rPr lang="zh-CN" altLang="en-US" sz="2800" dirty="0">
                    <a:latin typeface="等线" panose="02010600030101010101" pitchFamily="2" charset="-122"/>
                    <a:ea typeface="等线" panose="02010600030101010101" pitchFamily="2" charset="-122"/>
                    <a:cs typeface="+mn-ea"/>
                    <a:sym typeface="Arial" panose="020B0604020202020204" pitchFamily="34" charset="0"/>
                  </a:rPr>
                  <a:t>，不能排除利率对货币需求的短期影响</a:t>
                </a:r>
                <a:endParaRPr lang="en-US" altLang="zh-CN" sz="2800" dirty="0">
                  <a:latin typeface="等线" panose="02010600030101010101" pitchFamily="2" charset="-122"/>
                  <a:ea typeface="等线" panose="02010600030101010101" pitchFamily="2" charset="-122"/>
                  <a:cs typeface="+mn-ea"/>
                  <a:sym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84ACDEF8-BDBC-4EAB-AA04-0EBE71F765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072" y="918987"/>
                <a:ext cx="11083855" cy="5539978"/>
              </a:xfrm>
              <a:prstGeom prst="rect">
                <a:avLst/>
              </a:prstGeom>
              <a:blipFill>
                <a:blip r:embed="rId3"/>
                <a:stretch>
                  <a:fillRect l="-1430" t="-1320" b="-20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466769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>
            <a:extLst>
              <a:ext uri="{FF2B5EF4-FFF2-40B4-BE49-F238E27FC236}">
                <a16:creationId xmlns:a16="http://schemas.microsoft.com/office/drawing/2014/main" id="{F1784207-F6BF-4A6F-8428-CBBFB0703DE7}"/>
              </a:ext>
            </a:extLst>
          </p:cNvPr>
          <p:cNvSpPr txBox="1"/>
          <p:nvPr/>
        </p:nvSpPr>
        <p:spPr>
          <a:xfrm>
            <a:off x="794380" y="250621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866943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dirty="0">
                <a:solidFill>
                  <a:srgbClr val="C81623"/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  <a:cs typeface="+mn-ea"/>
                <a:sym typeface="Arial" panose="020B0604020202020204" pitchFamily="34" charset="0"/>
              </a:rPr>
              <a:t>货币需求理论</a:t>
            </a: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8091" y="-90377"/>
            <a:ext cx="2504121" cy="113823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84ACDEF8-BDBC-4EAB-AA04-0EBE71F7653A}"/>
                  </a:ext>
                </a:extLst>
              </p:cNvPr>
              <p:cNvSpPr txBox="1"/>
              <p:nvPr/>
            </p:nvSpPr>
            <p:spPr>
              <a:xfrm>
                <a:off x="286870" y="865199"/>
                <a:ext cx="11833412" cy="56670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866943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zh-CN" altLang="en-US" sz="2800" b="1" dirty="0">
                    <a:latin typeface="等线" panose="02010600030101010101" pitchFamily="2" charset="-122"/>
                    <a:ea typeface="等线" panose="02010600030101010101" pitchFamily="2" charset="-122"/>
                    <a:cs typeface="+mn-ea"/>
                    <a:sym typeface="Arial" panose="020B0604020202020204" pitchFamily="34" charset="0"/>
                  </a:rPr>
                  <a:t>二、凯恩斯流动性偏好理论：</a:t>
                </a:r>
                <a:r>
                  <a:rPr lang="zh-CN" altLang="en-US" sz="2800" dirty="0">
                    <a:latin typeface="等线" panose="02010600030101010101" pitchFamily="2" charset="-122"/>
                    <a:ea typeface="等线" panose="02010600030101010101" pitchFamily="2" charset="-122"/>
                    <a:cs typeface="+mn-ea"/>
                    <a:sym typeface="Arial" panose="020B0604020202020204" pitchFamily="34" charset="0"/>
                  </a:rPr>
                  <a:t>（</a:t>
                </a:r>
                <a:r>
                  <a:rPr lang="zh-CN" altLang="en-US" sz="2800" dirty="0">
                    <a:solidFill>
                      <a:srgbClr val="FF0000"/>
                    </a:solidFill>
                    <a:latin typeface="等线" panose="02010600030101010101" pitchFamily="2" charset="-122"/>
                    <a:ea typeface="等线" panose="02010600030101010101" pitchFamily="2" charset="-122"/>
                    <a:cs typeface="+mn-ea"/>
                    <a:sym typeface="Arial" panose="020B0604020202020204" pitchFamily="34" charset="0"/>
                  </a:rPr>
                  <a:t>货币非中性</a:t>
                </a:r>
                <a:r>
                  <a:rPr lang="zh-CN" altLang="en-US" sz="2800" dirty="0">
                    <a:latin typeface="等线" panose="02010600030101010101" pitchFamily="2" charset="-122"/>
                    <a:ea typeface="等线" panose="02010600030101010101" pitchFamily="2" charset="-122"/>
                    <a:cs typeface="+mn-ea"/>
                    <a:sym typeface="Arial" panose="020B0604020202020204" pitchFamily="34" charset="0"/>
                  </a:rPr>
                  <a:t>）</a:t>
                </a:r>
                <a:endParaRPr lang="en-US" altLang="zh-CN" sz="2800" dirty="0">
                  <a:latin typeface="等线" panose="02010600030101010101" pitchFamily="2" charset="-122"/>
                  <a:ea typeface="等线" panose="02010600030101010101" pitchFamily="2" charset="-122"/>
                  <a:cs typeface="+mn-ea"/>
                  <a:sym typeface="Arial" panose="020B0604020202020204" pitchFamily="34" charset="0"/>
                </a:endParaRPr>
              </a:p>
              <a:p>
                <a:pPr defTabSz="866943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zh-CN" altLang="en-US" sz="2800" b="1" dirty="0">
                    <a:latin typeface="等线" panose="02010600030101010101" pitchFamily="2" charset="-122"/>
                    <a:ea typeface="等线" panose="02010600030101010101" pitchFamily="2" charset="-122"/>
                    <a:cs typeface="+mn-ea"/>
                    <a:sym typeface="Arial" panose="020B0604020202020204" pitchFamily="34" charset="0"/>
                  </a:rPr>
                  <a:t>观点</a:t>
                </a:r>
                <a:r>
                  <a:rPr lang="en-US" altLang="zh-CN" sz="2800" dirty="0">
                    <a:latin typeface="等线" panose="02010600030101010101" pitchFamily="2" charset="-122"/>
                    <a:ea typeface="等线" panose="02010600030101010101" pitchFamily="2" charset="-122"/>
                    <a:cs typeface="+mn-ea"/>
                    <a:sym typeface="Wingdings" panose="05000000000000000000" pitchFamily="2" charset="2"/>
                  </a:rPr>
                  <a:t>:</a:t>
                </a:r>
                <a:r>
                  <a:rPr lang="zh-CN" altLang="en-US" sz="2800" dirty="0">
                    <a:latin typeface="等线" panose="02010600030101010101" pitchFamily="2" charset="-122"/>
                    <a:ea typeface="等线" panose="02010600030101010101" pitchFamily="2" charset="-122"/>
                    <a:cs typeface="+mn-ea"/>
                    <a:sym typeface="Wingdings" panose="05000000000000000000" pitchFamily="2" charset="2"/>
                  </a:rPr>
                  <a:t>（</a:t>
                </a:r>
                <a:r>
                  <a:rPr lang="en-US" altLang="zh-CN" sz="2800" dirty="0">
                    <a:latin typeface="等线" panose="02010600030101010101" pitchFamily="2" charset="-122"/>
                    <a:ea typeface="等线" panose="02010600030101010101" pitchFamily="2" charset="-122"/>
                    <a:cs typeface="+mn-ea"/>
                    <a:sym typeface="Wingdings" panose="05000000000000000000" pitchFamily="2" charset="2"/>
                  </a:rPr>
                  <a:t>1</a:t>
                </a:r>
                <a:r>
                  <a:rPr lang="zh-CN" altLang="en-US" sz="2800" dirty="0">
                    <a:latin typeface="等线" panose="02010600030101010101" pitchFamily="2" charset="-122"/>
                    <a:ea typeface="等线" panose="02010600030101010101" pitchFamily="2" charset="-122"/>
                    <a:cs typeface="+mn-ea"/>
                    <a:sym typeface="Wingdings" panose="05000000000000000000" pitchFamily="2" charset="2"/>
                  </a:rPr>
                  <a:t>）</a:t>
                </a:r>
                <a:r>
                  <a:rPr lang="en-US" altLang="zh-CN" sz="2800" dirty="0">
                    <a:latin typeface="等线" panose="02010600030101010101" pitchFamily="2" charset="-122"/>
                    <a:ea typeface="等线" panose="02010600030101010101" pitchFamily="2" charset="-122"/>
                    <a:cs typeface="+mn-ea"/>
                    <a:sym typeface="Arial" panose="020B0604020202020204" pitchFamily="34" charset="0"/>
                  </a:rPr>
                  <a:t>V</a:t>
                </a:r>
                <a:r>
                  <a:rPr lang="zh-CN" altLang="en-US" sz="2800" dirty="0">
                    <a:latin typeface="等线" panose="02010600030101010101" pitchFamily="2" charset="-122"/>
                    <a:ea typeface="等线" panose="02010600030101010101" pitchFamily="2" charset="-122"/>
                    <a:cs typeface="+mn-ea"/>
                    <a:sym typeface="Arial" panose="020B0604020202020204" pitchFamily="34" charset="0"/>
                  </a:rPr>
                  <a:t>并非常数</a:t>
                </a:r>
                <a:endParaRPr lang="en-US" altLang="zh-CN" sz="2800" dirty="0">
                  <a:latin typeface="等线" panose="02010600030101010101" pitchFamily="2" charset="-122"/>
                  <a:ea typeface="等线" panose="02010600030101010101" pitchFamily="2" charset="-122"/>
                  <a:cs typeface="+mn-ea"/>
                  <a:sym typeface="Arial" panose="020B0604020202020204" pitchFamily="34" charset="0"/>
                </a:endParaRPr>
              </a:p>
              <a:p>
                <a:pPr defTabSz="866943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2800" dirty="0">
                    <a:latin typeface="等线" panose="02010600030101010101" pitchFamily="2" charset="-122"/>
                    <a:ea typeface="等线" panose="02010600030101010101" pitchFamily="2" charset="-122"/>
                    <a:cs typeface="+mn-ea"/>
                    <a:sym typeface="Arial" panose="020B0604020202020204" pitchFamily="34" charset="0"/>
                  </a:rPr>
                  <a:t>        </a:t>
                </a:r>
                <a:r>
                  <a:rPr lang="zh-CN" altLang="en-US" sz="2800" dirty="0">
                    <a:latin typeface="等线" panose="02010600030101010101" pitchFamily="2" charset="-122"/>
                    <a:ea typeface="等线" panose="02010600030101010101" pitchFamily="2" charset="-122"/>
                    <a:cs typeface="+mn-ea"/>
                    <a:sym typeface="Arial" panose="020B0604020202020204" pitchFamily="34" charset="0"/>
                  </a:rPr>
                  <a:t>（</a:t>
                </a:r>
                <a:r>
                  <a:rPr lang="en-US" altLang="zh-CN" sz="2800" dirty="0">
                    <a:latin typeface="等线" panose="02010600030101010101" pitchFamily="2" charset="-122"/>
                    <a:ea typeface="等线" panose="02010600030101010101" pitchFamily="2" charset="-122"/>
                    <a:cs typeface="+mn-ea"/>
                    <a:sym typeface="Arial" panose="020B0604020202020204" pitchFamily="34" charset="0"/>
                  </a:rPr>
                  <a:t>2</a:t>
                </a:r>
                <a:r>
                  <a:rPr lang="zh-CN" altLang="en-US" sz="2800" dirty="0">
                    <a:latin typeface="等线" panose="02010600030101010101" pitchFamily="2" charset="-122"/>
                    <a:ea typeface="等线" panose="02010600030101010101" pitchFamily="2" charset="-122"/>
                    <a:cs typeface="+mn-ea"/>
                    <a:sym typeface="Arial" panose="020B0604020202020204" pitchFamily="34" charset="0"/>
                  </a:rPr>
                  <a:t>）得出三个持币动机：交易动机、预防（谨慎）动机、投机动机</a:t>
                </a:r>
                <a:endParaRPr lang="en-US" altLang="zh-CN" sz="2800" dirty="0">
                  <a:latin typeface="等线" panose="02010600030101010101" pitchFamily="2" charset="-122"/>
                  <a:ea typeface="等线" panose="02010600030101010101" pitchFamily="2" charset="-122"/>
                  <a:cs typeface="+mn-ea"/>
                  <a:sym typeface="Arial" panose="020B0604020202020204" pitchFamily="34" charset="0"/>
                </a:endParaRPr>
              </a:p>
              <a:p>
                <a:pPr defTabSz="866943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2800" dirty="0">
                    <a:latin typeface="等线" panose="02010600030101010101" pitchFamily="2" charset="-122"/>
                    <a:ea typeface="等线" panose="02010600030101010101" pitchFamily="2" charset="-122"/>
                    <a:cs typeface="+mn-ea"/>
                    <a:sym typeface="Arial" panose="020B0604020202020204" pitchFamily="34" charset="0"/>
                  </a:rPr>
                  <a:t>        </a:t>
                </a:r>
                <a:r>
                  <a:rPr lang="zh-CN" altLang="en-US" sz="2800" dirty="0">
                    <a:latin typeface="等线" panose="02010600030101010101" pitchFamily="2" charset="-122"/>
                    <a:ea typeface="等线" panose="02010600030101010101" pitchFamily="2" charset="-122"/>
                    <a:cs typeface="+mn-ea"/>
                    <a:sym typeface="Arial" panose="020B0604020202020204" pitchFamily="34" charset="0"/>
                  </a:rPr>
                  <a:t>（</a:t>
                </a:r>
                <a:r>
                  <a:rPr lang="en-US" altLang="zh-CN" sz="2800" dirty="0">
                    <a:latin typeface="等线" panose="02010600030101010101" pitchFamily="2" charset="-122"/>
                    <a:ea typeface="等线" panose="02010600030101010101" pitchFamily="2" charset="-122"/>
                    <a:cs typeface="+mn-ea"/>
                    <a:sym typeface="Arial" panose="020B0604020202020204" pitchFamily="34" charset="0"/>
                  </a:rPr>
                  <a:t>3</a:t>
                </a:r>
                <a:r>
                  <a:rPr lang="zh-CN" altLang="en-US" sz="2800" dirty="0">
                    <a:latin typeface="等线" panose="02010600030101010101" pitchFamily="2" charset="-122"/>
                    <a:ea typeface="等线" panose="02010600030101010101" pitchFamily="2" charset="-122"/>
                    <a:cs typeface="+mn-ea"/>
                    <a:sym typeface="Arial" panose="020B0604020202020204" pitchFamily="34" charset="0"/>
                  </a:rPr>
                  <a:t>）资产只有：货币</a:t>
                </a:r>
                <a:r>
                  <a:rPr lang="en-US" altLang="zh-CN" sz="2800" dirty="0">
                    <a:latin typeface="等线" panose="02010600030101010101" pitchFamily="2" charset="-122"/>
                    <a:ea typeface="等线" panose="02010600030101010101" pitchFamily="2" charset="-122"/>
                    <a:cs typeface="+mn-ea"/>
                    <a:sym typeface="Arial" panose="020B0604020202020204" pitchFamily="34" charset="0"/>
                  </a:rPr>
                  <a:t>+</a:t>
                </a:r>
                <a:r>
                  <a:rPr lang="zh-CN" altLang="en-US" sz="2800" dirty="0">
                    <a:latin typeface="等线" panose="02010600030101010101" pitchFamily="2" charset="-122"/>
                    <a:ea typeface="等线" panose="02010600030101010101" pitchFamily="2" charset="-122"/>
                    <a:cs typeface="+mn-ea"/>
                    <a:sym typeface="Arial" panose="020B0604020202020204" pitchFamily="34" charset="0"/>
                  </a:rPr>
                  <a:t>债券</a:t>
                </a:r>
                <a:endParaRPr lang="en-US" altLang="zh-CN" sz="2800" dirty="0">
                  <a:latin typeface="等线" panose="02010600030101010101" pitchFamily="2" charset="-122"/>
                  <a:ea typeface="等线" panose="02010600030101010101" pitchFamily="2" charset="-122"/>
                  <a:cs typeface="+mn-ea"/>
                  <a:sym typeface="Arial" panose="020B0604020202020204" pitchFamily="34" charset="0"/>
                </a:endParaRPr>
              </a:p>
              <a:p>
                <a:pPr defTabSz="866943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zh-CN" altLang="en-US" sz="2800" dirty="0">
                    <a:latin typeface="等线" panose="02010600030101010101" pitchFamily="2" charset="-122"/>
                    <a:ea typeface="等线" panose="02010600030101010101" pitchFamily="2" charset="-122"/>
                    <a:cs typeface="+mn-ea"/>
                    <a:sym typeface="Arial" panose="020B0604020202020204" pitchFamily="34" charset="0"/>
                  </a:rPr>
                  <a:t>        （</a:t>
                </a:r>
                <a:r>
                  <a:rPr lang="en-US" altLang="zh-CN" sz="2800" dirty="0">
                    <a:latin typeface="等线" panose="02010600030101010101" pitchFamily="2" charset="-122"/>
                    <a:ea typeface="等线" panose="02010600030101010101" pitchFamily="2" charset="-122"/>
                    <a:cs typeface="+mn-ea"/>
                    <a:sym typeface="Arial" panose="020B0604020202020204" pitchFamily="34" charset="0"/>
                  </a:rPr>
                  <a:t>4</a:t>
                </a:r>
                <a:r>
                  <a:rPr lang="zh-CN" altLang="en-US" sz="2800" dirty="0">
                    <a:latin typeface="等线" panose="02010600030101010101" pitchFamily="2" charset="-122"/>
                    <a:ea typeface="等线" panose="02010600030101010101" pitchFamily="2" charset="-122"/>
                    <a:cs typeface="+mn-ea"/>
                    <a:sym typeface="Arial" panose="020B0604020202020204" pitchFamily="34" charset="0"/>
                  </a:rPr>
                  <a:t>）基于投机动机与预防动机的货币需求</a:t>
                </a:r>
                <a:r>
                  <a:rPr lang="zh-CN" altLang="en-US" sz="2800" dirty="0">
                    <a:solidFill>
                      <a:srgbClr val="FF0000"/>
                    </a:solidFill>
                    <a:latin typeface="等线" panose="02010600030101010101" pitchFamily="2" charset="-122"/>
                    <a:ea typeface="等线" panose="02010600030101010101" pitchFamily="2" charset="-122"/>
                    <a:cs typeface="+mn-ea"/>
                    <a:sym typeface="Arial" panose="020B0604020202020204" pitchFamily="34" charset="0"/>
                  </a:rPr>
                  <a:t>正</a:t>
                </a:r>
                <a:r>
                  <a:rPr lang="zh-CN" altLang="en-US" sz="2800" dirty="0">
                    <a:latin typeface="等线" panose="02010600030101010101" pitchFamily="2" charset="-122"/>
                    <a:ea typeface="等线" panose="02010600030101010101" pitchFamily="2" charset="-122"/>
                    <a:cs typeface="+mn-ea"/>
                    <a:sym typeface="Arial" panose="020B0604020202020204" pitchFamily="34" charset="0"/>
                  </a:rPr>
                  <a:t>相关于</a:t>
                </a:r>
                <a:r>
                  <a:rPr lang="en-US" altLang="zh-CN" sz="2800" dirty="0">
                    <a:latin typeface="等线" panose="02010600030101010101" pitchFamily="2" charset="-122"/>
                    <a:ea typeface="等线" panose="02010600030101010101" pitchFamily="2" charset="-122"/>
                    <a:cs typeface="+mn-ea"/>
                    <a:sym typeface="Arial" panose="020B0604020202020204" pitchFamily="34" charset="0"/>
                  </a:rPr>
                  <a:t>Y</a:t>
                </a:r>
                <a:r>
                  <a:rPr lang="zh-CN" altLang="en-US" sz="2800" dirty="0">
                    <a:latin typeface="等线" panose="02010600030101010101" pitchFamily="2" charset="-122"/>
                    <a:ea typeface="等线" panose="02010600030101010101" pitchFamily="2" charset="-122"/>
                    <a:cs typeface="+mn-ea"/>
                    <a:sym typeface="Arial" panose="020B0604020202020204" pitchFamily="34" charset="0"/>
                  </a:rPr>
                  <a:t>，基于投机动机的货币需求</a:t>
                </a:r>
                <a:r>
                  <a:rPr lang="zh-CN" altLang="en-US" sz="2800" dirty="0">
                    <a:solidFill>
                      <a:srgbClr val="FF0000"/>
                    </a:solidFill>
                    <a:latin typeface="等线" panose="02010600030101010101" pitchFamily="2" charset="-122"/>
                    <a:ea typeface="等线" panose="02010600030101010101" pitchFamily="2" charset="-122"/>
                    <a:cs typeface="+mn-ea"/>
                    <a:sym typeface="Arial" panose="020B0604020202020204" pitchFamily="34" charset="0"/>
                  </a:rPr>
                  <a:t>负</a:t>
                </a:r>
                <a:r>
                  <a:rPr lang="zh-CN" altLang="en-US" sz="2800" dirty="0">
                    <a:latin typeface="等线" panose="02010600030101010101" pitchFamily="2" charset="-122"/>
                    <a:ea typeface="等线" panose="02010600030101010101" pitchFamily="2" charset="-122"/>
                    <a:cs typeface="+mn-ea"/>
                    <a:sym typeface="Arial" panose="020B0604020202020204" pitchFamily="34" charset="0"/>
                  </a:rPr>
                  <a:t>相关于</a:t>
                </a:r>
                <a:r>
                  <a:rPr lang="en-US" altLang="zh-CN" sz="2800" dirty="0" err="1">
                    <a:latin typeface="等线" panose="02010600030101010101" pitchFamily="2" charset="-122"/>
                    <a:ea typeface="等线" panose="02010600030101010101" pitchFamily="2" charset="-122"/>
                    <a:cs typeface="+mn-ea"/>
                    <a:sym typeface="Arial" panose="020B0604020202020204" pitchFamily="34" charset="0"/>
                  </a:rPr>
                  <a:t>i</a:t>
                </a:r>
                <a:endParaRPr lang="en-US" altLang="zh-CN" sz="2800" dirty="0">
                  <a:latin typeface="等线" panose="02010600030101010101" pitchFamily="2" charset="-122"/>
                  <a:ea typeface="等线" panose="02010600030101010101" pitchFamily="2" charset="-122"/>
                  <a:cs typeface="+mn-ea"/>
                  <a:sym typeface="Arial" panose="020B0604020202020204" pitchFamily="34" charset="0"/>
                </a:endParaRPr>
              </a:p>
              <a:p>
                <a:pPr defTabSz="866943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zh-CN" altLang="en-US" sz="2800" b="1" dirty="0">
                    <a:latin typeface="等线" panose="02010600030101010101" pitchFamily="2" charset="-122"/>
                    <a:ea typeface="等线" panose="02010600030101010101" pitchFamily="2" charset="-122"/>
                    <a:cs typeface="+mn-ea"/>
                    <a:sym typeface="Arial" panose="020B0604020202020204" pitchFamily="34" charset="0"/>
                  </a:rPr>
                  <a:t>公式</a:t>
                </a:r>
                <a:r>
                  <a:rPr lang="zh-CN" altLang="en-US" sz="2800" dirty="0">
                    <a:latin typeface="等线" panose="02010600030101010101" pitchFamily="2" charset="-122"/>
                    <a:ea typeface="等线" panose="02010600030101010101" pitchFamily="2" charset="-122"/>
                    <a:cs typeface="+mn-ea"/>
                    <a:sym typeface="Arial" panose="020B0604020202020204" pitchFamily="34" charset="0"/>
                  </a:rPr>
                  <a:t>：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num>
                      <m:den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den>
                    </m:f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altLang="zh-CN" sz="2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altLang="zh-CN" sz="2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</m:oMath>
                </a14:m>
                <a:r>
                  <a:rPr lang="en-US" altLang="zh-CN" sz="2800" dirty="0"/>
                  <a:t>= </a:t>
                </a:r>
                <a14:m>
                  <m:oMath xmlns:m="http://schemas.openxmlformats.org/officeDocument/2006/math"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altLang="zh-CN" sz="2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</m:oMath>
                </a14:m>
                <a:r>
                  <a:rPr lang="zh-CN" altLang="en-US" sz="2800" dirty="0"/>
                  <a:t>→</a:t>
                </a:r>
                <a14:m>
                  <m:oMath xmlns:m="http://schemas.openxmlformats.org/officeDocument/2006/math"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8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  <m:t>𝑃𝑌</m:t>
                        </m:r>
                      </m:num>
                      <m:den>
                        <m: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  <m:t>𝑀</m:t>
                        </m:r>
                      </m:den>
                    </m:f>
                    <m:r>
                      <a:rPr lang="en-US" altLang="zh-CN" sz="2800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  <m:t>𝑌</m:t>
                        </m:r>
                      </m:num>
                      <m:den>
                        <m:r>
                          <a:rPr lang="en-US" altLang="zh-CN" sz="2800" i="1" dirty="0">
                            <a:latin typeface="Cambria Math" panose="02040503050406030204" pitchFamily="18" charset="0"/>
                          </a:rPr>
                          <m:t>𝐿</m:t>
                        </m:r>
                        <m:d>
                          <m:dPr>
                            <m:ctrlPr>
                              <a:rPr lang="en-US" altLang="zh-CN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sz="28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28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d>
                      </m:den>
                    </m:f>
                  </m:oMath>
                </a14:m>
                <a:endParaRPr lang="zh-CN" altLang="en-US" sz="2800" dirty="0"/>
              </a:p>
              <a:p>
                <a:pPr defTabSz="866943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zh-CN" altLang="en-US" sz="2800" b="1" dirty="0">
                    <a:latin typeface="等线" panose="02010600030101010101" pitchFamily="2" charset="-122"/>
                    <a:ea typeface="等线" panose="02010600030101010101" pitchFamily="2" charset="-122"/>
                    <a:cs typeface="+mn-ea"/>
                    <a:sym typeface="Arial" panose="020B0604020202020204" pitchFamily="34" charset="0"/>
                  </a:rPr>
                  <a:t>贡献</a:t>
                </a:r>
                <a:r>
                  <a:rPr lang="en-US" altLang="zh-CN" sz="2800" dirty="0">
                    <a:latin typeface="等线" panose="02010600030101010101" pitchFamily="2" charset="-122"/>
                    <a:ea typeface="等线" panose="02010600030101010101" pitchFamily="2" charset="-122"/>
                    <a:cs typeface="+mn-ea"/>
                    <a:sym typeface="Arial" panose="020B0604020202020204" pitchFamily="34" charset="0"/>
                  </a:rPr>
                  <a:t>:</a:t>
                </a:r>
                <a:r>
                  <a:rPr lang="zh-CN" altLang="en-US" sz="2800" dirty="0">
                    <a:latin typeface="等线" panose="02010600030101010101" pitchFamily="2" charset="-122"/>
                    <a:ea typeface="等线" panose="02010600030101010101" pitchFamily="2" charset="-122"/>
                    <a:cs typeface="+mn-ea"/>
                    <a:sym typeface="Arial" panose="020B0604020202020204" pitchFamily="34" charset="0"/>
                  </a:rPr>
                  <a:t>（</a:t>
                </a:r>
                <a:r>
                  <a:rPr lang="en-US" altLang="zh-CN" sz="2800" dirty="0">
                    <a:latin typeface="等线" panose="02010600030101010101" pitchFamily="2" charset="-122"/>
                    <a:ea typeface="等线" panose="02010600030101010101" pitchFamily="2" charset="-122"/>
                    <a:cs typeface="+mn-ea"/>
                    <a:sym typeface="Arial" panose="020B0604020202020204" pitchFamily="34" charset="0"/>
                  </a:rPr>
                  <a:t>1</a:t>
                </a:r>
                <a:r>
                  <a:rPr lang="zh-CN" altLang="en-US" sz="2800" dirty="0">
                    <a:latin typeface="等线" panose="02010600030101010101" pitchFamily="2" charset="-122"/>
                    <a:ea typeface="等线" panose="02010600030101010101" pitchFamily="2" charset="-122"/>
                    <a:cs typeface="+mn-ea"/>
                    <a:sym typeface="Arial" panose="020B0604020202020204" pitchFamily="34" charset="0"/>
                  </a:rPr>
                  <a:t>）将利率引入货币需求函数</a:t>
                </a:r>
                <a:endParaRPr lang="en-US" altLang="zh-CN" sz="2800" dirty="0">
                  <a:latin typeface="等线" panose="02010600030101010101" pitchFamily="2" charset="-122"/>
                  <a:ea typeface="等线" panose="02010600030101010101" pitchFamily="2" charset="-122"/>
                  <a:cs typeface="+mn-ea"/>
                  <a:sym typeface="Arial" panose="020B0604020202020204" pitchFamily="34" charset="0"/>
                </a:endParaRPr>
              </a:p>
              <a:p>
                <a:pPr defTabSz="866943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2800" dirty="0">
                    <a:latin typeface="等线" panose="02010600030101010101" pitchFamily="2" charset="-122"/>
                    <a:ea typeface="等线" panose="02010600030101010101" pitchFamily="2" charset="-122"/>
                    <a:cs typeface="+mn-ea"/>
                    <a:sym typeface="Arial" panose="020B0604020202020204" pitchFamily="34" charset="0"/>
                  </a:rPr>
                  <a:t>        </a:t>
                </a:r>
                <a:r>
                  <a:rPr lang="zh-CN" altLang="en-US" sz="2800" dirty="0">
                    <a:latin typeface="等线" panose="02010600030101010101" pitchFamily="2" charset="-122"/>
                    <a:ea typeface="等线" panose="02010600030101010101" pitchFamily="2" charset="-122"/>
                    <a:cs typeface="+mn-ea"/>
                    <a:sym typeface="Arial" panose="020B0604020202020204" pitchFamily="34" charset="0"/>
                  </a:rPr>
                  <a:t>（</a:t>
                </a:r>
                <a:r>
                  <a:rPr lang="en-US" altLang="zh-CN" sz="2800" dirty="0">
                    <a:latin typeface="等线" panose="02010600030101010101" pitchFamily="2" charset="-122"/>
                    <a:ea typeface="等线" panose="02010600030101010101" pitchFamily="2" charset="-122"/>
                    <a:cs typeface="+mn-ea"/>
                    <a:sym typeface="Arial" panose="020B0604020202020204" pitchFamily="34" charset="0"/>
                  </a:rPr>
                  <a:t>2</a:t>
                </a:r>
                <a:r>
                  <a:rPr lang="zh-CN" altLang="en-US" sz="2800" dirty="0">
                    <a:latin typeface="等线" panose="02010600030101010101" pitchFamily="2" charset="-122"/>
                    <a:ea typeface="等线" panose="02010600030101010101" pitchFamily="2" charset="-122"/>
                    <a:cs typeface="+mn-ea"/>
                    <a:sym typeface="Arial" panose="020B0604020202020204" pitchFamily="34" charset="0"/>
                  </a:rPr>
                  <a:t>）投机动机为凯恩斯独创，并继承剑桥学派的交易动机和预防动机</a:t>
                </a:r>
                <a:endParaRPr lang="en-US" altLang="zh-CN" sz="2800" dirty="0">
                  <a:latin typeface="等线" panose="02010600030101010101" pitchFamily="2" charset="-122"/>
                  <a:ea typeface="等线" panose="02010600030101010101" pitchFamily="2" charset="-122"/>
                  <a:cs typeface="+mn-ea"/>
                  <a:sym typeface="Arial" panose="020B0604020202020204" pitchFamily="34" charset="0"/>
                </a:endParaRPr>
              </a:p>
              <a:p>
                <a:pPr defTabSz="866943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zh-CN" altLang="en-US" sz="2800" dirty="0">
                    <a:latin typeface="等线" panose="02010600030101010101" pitchFamily="2" charset="-122"/>
                    <a:ea typeface="等线" panose="02010600030101010101" pitchFamily="2" charset="-122"/>
                    <a:cs typeface="+mn-ea"/>
                    <a:sym typeface="Arial" panose="020B0604020202020204" pitchFamily="34" charset="0"/>
                  </a:rPr>
                  <a:t>        （</a:t>
                </a:r>
                <a:r>
                  <a:rPr lang="en-US" altLang="zh-CN" sz="2800" dirty="0">
                    <a:latin typeface="等线" panose="02010600030101010101" pitchFamily="2" charset="-122"/>
                    <a:ea typeface="等线" panose="02010600030101010101" pitchFamily="2" charset="-122"/>
                    <a:cs typeface="+mn-ea"/>
                    <a:sym typeface="Arial" panose="020B0604020202020204" pitchFamily="34" charset="0"/>
                  </a:rPr>
                  <a:t>3</a:t>
                </a:r>
                <a:r>
                  <a:rPr lang="zh-CN" altLang="en-US" sz="2800" dirty="0">
                    <a:latin typeface="等线" panose="02010600030101010101" pitchFamily="2" charset="-122"/>
                    <a:ea typeface="等线" panose="02010600030101010101" pitchFamily="2" charset="-122"/>
                    <a:cs typeface="+mn-ea"/>
                    <a:sym typeface="Arial" panose="020B0604020202020204" pitchFamily="34" charset="0"/>
                  </a:rPr>
                  <a:t>）货币非中性：增加货币供给量→总收入上升</a:t>
                </a:r>
                <a:endParaRPr lang="en-US" altLang="zh-CN" sz="2800" dirty="0">
                  <a:latin typeface="等线" panose="02010600030101010101" pitchFamily="2" charset="-122"/>
                  <a:ea typeface="等线" panose="02010600030101010101" pitchFamily="2" charset="-122"/>
                  <a:cs typeface="+mn-ea"/>
                  <a:sym typeface="Arial" panose="020B0604020202020204" pitchFamily="34" charset="0"/>
                </a:endParaRPr>
              </a:p>
              <a:p>
                <a:pPr defTabSz="866943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zh-CN" altLang="en-US" sz="2800" dirty="0">
                    <a:latin typeface="等线" panose="02010600030101010101" pitchFamily="2" charset="-122"/>
                    <a:ea typeface="等线" panose="02010600030101010101" pitchFamily="2" charset="-122"/>
                    <a:cs typeface="+mn-ea"/>
                    <a:sym typeface="Arial" panose="020B0604020202020204" pitchFamily="34" charset="0"/>
                  </a:rPr>
                  <a:t>经济繁荣→名义利率上升→实际货币余额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num>
                      <m:den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den>
                    </m:f>
                  </m:oMath>
                </a14:m>
                <a:r>
                  <a:rPr lang="zh-CN" altLang="en-US" sz="2800" dirty="0">
                    <a:latin typeface="等线" panose="02010600030101010101" pitchFamily="2" charset="-122"/>
                    <a:ea typeface="等线" panose="02010600030101010101" pitchFamily="2" charset="-122"/>
                    <a:cs typeface="+mn-ea"/>
                    <a:sym typeface="Arial" panose="020B0604020202020204" pitchFamily="34" charset="0"/>
                  </a:rPr>
                  <a:t>下降→</a:t>
                </a:r>
                <a:r>
                  <a:rPr lang="en-US" altLang="zh-CN" sz="2800" dirty="0">
                    <a:latin typeface="等线" panose="02010600030101010101" pitchFamily="2" charset="-122"/>
                    <a:ea typeface="等线" panose="02010600030101010101" pitchFamily="2" charset="-122"/>
                    <a:cs typeface="+mn-ea"/>
                    <a:sym typeface="Arial" panose="020B0604020202020204" pitchFamily="34" charset="0"/>
                  </a:rPr>
                  <a:t>V</a:t>
                </a:r>
                <a:r>
                  <a:rPr lang="zh-CN" altLang="en-US" sz="2800" dirty="0">
                    <a:latin typeface="等线" panose="02010600030101010101" pitchFamily="2" charset="-122"/>
                    <a:ea typeface="等线" panose="02010600030101010101" pitchFamily="2" charset="-122"/>
                    <a:cs typeface="+mn-ea"/>
                    <a:sym typeface="Arial" panose="020B0604020202020204" pitchFamily="34" charset="0"/>
                  </a:rPr>
                  <a:t>上升，因此</a:t>
                </a:r>
                <a:r>
                  <a:rPr lang="en-US" altLang="zh-CN" sz="2800" dirty="0">
                    <a:latin typeface="等线" panose="02010600030101010101" pitchFamily="2" charset="-122"/>
                    <a:ea typeface="等线" panose="02010600030101010101" pitchFamily="2" charset="-122"/>
                    <a:cs typeface="+mn-ea"/>
                    <a:sym typeface="Arial" panose="020B0604020202020204" pitchFamily="34" charset="0"/>
                  </a:rPr>
                  <a:t>V</a:t>
                </a:r>
                <a:r>
                  <a:rPr lang="zh-CN" altLang="en-US" sz="2800" dirty="0">
                    <a:latin typeface="等线" panose="02010600030101010101" pitchFamily="2" charset="-122"/>
                    <a:ea typeface="等线" panose="02010600030101010101" pitchFamily="2" charset="-122"/>
                    <a:cs typeface="+mn-ea"/>
                    <a:sym typeface="Arial" panose="020B0604020202020204" pitchFamily="34" charset="0"/>
                  </a:rPr>
                  <a:t>顺周期</a:t>
                </a:r>
                <a:endParaRPr lang="en-US" altLang="zh-CN" sz="2800" dirty="0">
                  <a:latin typeface="等线" panose="02010600030101010101" pitchFamily="2" charset="-122"/>
                  <a:ea typeface="等线" panose="02010600030101010101" pitchFamily="2" charset="-122"/>
                  <a:cs typeface="+mn-ea"/>
                  <a:sym typeface="Arial" panose="020B0604020202020204" pitchFamily="34" charset="0"/>
                </a:endParaRPr>
              </a:p>
              <a:p>
                <a:pPr defTabSz="866943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zh-CN" altLang="en-US" sz="2800" b="1" dirty="0">
                    <a:latin typeface="等线" panose="02010600030101010101" pitchFamily="2" charset="-122"/>
                    <a:ea typeface="等线" panose="02010600030101010101" pitchFamily="2" charset="-122"/>
                    <a:cs typeface="+mn-ea"/>
                    <a:sym typeface="Arial" panose="020B0604020202020204" pitchFamily="34" charset="0"/>
                  </a:rPr>
                  <a:t>缺点</a:t>
                </a:r>
                <a:r>
                  <a:rPr lang="zh-CN" altLang="en-US" sz="2800" dirty="0">
                    <a:latin typeface="等线" panose="02010600030101010101" pitchFamily="2" charset="-122"/>
                    <a:ea typeface="等线" panose="02010600030101010101" pitchFamily="2" charset="-122"/>
                    <a:cs typeface="+mn-ea"/>
                    <a:sym typeface="Arial" panose="020B0604020202020204" pitchFamily="34" charset="0"/>
                  </a:rPr>
                  <a:t>：认为交易动机和预防动机只有</a:t>
                </a:r>
                <a:r>
                  <a:rPr lang="en-US" altLang="zh-CN" sz="2800" dirty="0">
                    <a:latin typeface="等线" panose="02010600030101010101" pitchFamily="2" charset="-122"/>
                    <a:ea typeface="等线" panose="02010600030101010101" pitchFamily="2" charset="-122"/>
                    <a:cs typeface="+mn-ea"/>
                    <a:sym typeface="Arial" panose="020B0604020202020204" pitchFamily="34" charset="0"/>
                  </a:rPr>
                  <a:t>Y</a:t>
                </a:r>
                <a:r>
                  <a:rPr lang="zh-CN" altLang="en-US" sz="2800" dirty="0">
                    <a:latin typeface="等线" panose="02010600030101010101" pitchFamily="2" charset="-122"/>
                    <a:ea typeface="等线" panose="02010600030101010101" pitchFamily="2" charset="-122"/>
                    <a:cs typeface="+mn-ea"/>
                    <a:sym typeface="Arial" panose="020B0604020202020204" pitchFamily="34" charset="0"/>
                  </a:rPr>
                  <a:t>决定，与</a:t>
                </a:r>
                <a:r>
                  <a:rPr lang="en-US" altLang="zh-CN" sz="2800" dirty="0" err="1">
                    <a:latin typeface="等线" panose="02010600030101010101" pitchFamily="2" charset="-122"/>
                    <a:ea typeface="等线" panose="02010600030101010101" pitchFamily="2" charset="-122"/>
                    <a:cs typeface="+mn-ea"/>
                    <a:sym typeface="Arial" panose="020B0604020202020204" pitchFamily="34" charset="0"/>
                  </a:rPr>
                  <a:t>i</a:t>
                </a:r>
                <a:r>
                  <a:rPr lang="zh-CN" altLang="en-US" sz="2800" dirty="0">
                    <a:latin typeface="等线" panose="02010600030101010101" pitchFamily="2" charset="-122"/>
                    <a:ea typeface="等线" panose="02010600030101010101" pitchFamily="2" charset="-122"/>
                    <a:cs typeface="+mn-ea"/>
                    <a:sym typeface="Arial" panose="020B0604020202020204" pitchFamily="34" charset="0"/>
                  </a:rPr>
                  <a:t>无关；财富只有货币</a:t>
                </a:r>
                <a:r>
                  <a:rPr lang="en-US" altLang="zh-CN" sz="2800" dirty="0">
                    <a:latin typeface="等线" panose="02010600030101010101" pitchFamily="2" charset="-122"/>
                    <a:ea typeface="等线" panose="02010600030101010101" pitchFamily="2" charset="-122"/>
                    <a:cs typeface="+mn-ea"/>
                    <a:sym typeface="Arial" panose="020B0604020202020204" pitchFamily="34" charset="0"/>
                  </a:rPr>
                  <a:t>+</a:t>
                </a:r>
                <a:r>
                  <a:rPr lang="zh-CN" altLang="en-US" sz="2800" dirty="0">
                    <a:latin typeface="等线" panose="02010600030101010101" pitchFamily="2" charset="-122"/>
                    <a:ea typeface="等线" panose="02010600030101010101" pitchFamily="2" charset="-122"/>
                    <a:cs typeface="+mn-ea"/>
                    <a:sym typeface="Arial" panose="020B0604020202020204" pitchFamily="34" charset="0"/>
                  </a:rPr>
                  <a:t>债券</a:t>
                </a:r>
                <a:endParaRPr lang="en-US" altLang="zh-CN" sz="2800" dirty="0">
                  <a:latin typeface="等线" panose="02010600030101010101" pitchFamily="2" charset="-122"/>
                  <a:ea typeface="等线" panose="02010600030101010101" pitchFamily="2" charset="-122"/>
                  <a:cs typeface="+mn-ea"/>
                  <a:sym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84ACDEF8-BDBC-4EAB-AA04-0EBE71F765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870" y="865199"/>
                <a:ext cx="11833412" cy="5667001"/>
              </a:xfrm>
              <a:prstGeom prst="rect">
                <a:avLst/>
              </a:prstGeom>
              <a:blipFill>
                <a:blip r:embed="rId3"/>
                <a:stretch>
                  <a:fillRect l="-1030" t="-1290" r="-670" b="-193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409023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>
            <a:extLst>
              <a:ext uri="{FF2B5EF4-FFF2-40B4-BE49-F238E27FC236}">
                <a16:creationId xmlns:a16="http://schemas.microsoft.com/office/drawing/2014/main" id="{F1784207-F6BF-4A6F-8428-CBBFB0703DE7}"/>
              </a:ext>
            </a:extLst>
          </p:cNvPr>
          <p:cNvSpPr txBox="1"/>
          <p:nvPr/>
        </p:nvSpPr>
        <p:spPr>
          <a:xfrm>
            <a:off x="640487" y="250621"/>
            <a:ext cx="23391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866943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dirty="0">
                <a:solidFill>
                  <a:srgbClr val="C81623"/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  <a:cs typeface="+mn-ea"/>
                <a:sym typeface="Arial" panose="020B0604020202020204" pitchFamily="34" charset="0"/>
              </a:rPr>
              <a:t>凯恩斯理论推广</a:t>
            </a: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8091" y="-90377"/>
            <a:ext cx="2504121" cy="113823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0174B470-9A93-4869-A4B3-ED4A0FBB1156}"/>
                  </a:ext>
                </a:extLst>
              </p:cNvPr>
              <p:cNvSpPr txBox="1"/>
              <p:nvPr/>
            </p:nvSpPr>
            <p:spPr>
              <a:xfrm>
                <a:off x="382996" y="842682"/>
                <a:ext cx="11426008" cy="59036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zh-CN" altLang="en-US" sz="2800" dirty="0"/>
                  <a:t>一、存货管理模型（交易需求理论）：</a:t>
                </a:r>
                <a:r>
                  <a:rPr lang="zh-CN" altLang="en-US" sz="2800" dirty="0">
                    <a:solidFill>
                      <a:srgbClr val="FF0000"/>
                    </a:solidFill>
                  </a:rPr>
                  <a:t>鲍莫尔</a:t>
                </a:r>
                <a:r>
                  <a:rPr lang="en-US" altLang="zh-CN" sz="2800" dirty="0"/>
                  <a:t>-</a:t>
                </a:r>
                <a:r>
                  <a:rPr lang="zh-CN" altLang="en-US" sz="2800" dirty="0"/>
                  <a:t>托宾，亦称为平方根公式</a:t>
                </a:r>
                <a:endParaRPr lang="en-US" altLang="zh-CN" sz="2800" dirty="0"/>
              </a:p>
              <a:p>
                <a:pPr algn="l"/>
                <a14:m>
                  <m:oMath xmlns:m="http://schemas.openxmlformats.org/officeDocument/2006/math">
                    <m:r>
                      <a:rPr lang="en-US" altLang="zh-CN" sz="2800" b="0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m:rPr>
                        <m:sty m:val="p"/>
                      </m:rPr>
                      <a:rPr lang="en-US" altLang="zh-CN" sz="2800" dirty="0">
                        <a:latin typeface="Cambria Math" panose="02040503050406030204" pitchFamily="18" charset="0"/>
                      </a:rPr>
                      <m:t>in</m:t>
                    </m:r>
                    <m:r>
                      <a:rPr lang="en-US" altLang="zh-CN" sz="2800" b="0" i="0" dirty="0" smtClean="0"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  <m:t>𝑏𝑇</m:t>
                        </m:r>
                      </m:num>
                      <m:den>
                        <m: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  <m:t>𝑀</m:t>
                        </m:r>
                      </m:den>
                    </m:f>
                    <m:r>
                      <a:rPr lang="en-US" altLang="zh-CN" sz="2800" i="1" dirty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zh-CN" sz="28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  <m:t>𝑖𝑀</m:t>
                        </m:r>
                      </m:num>
                      <m:den>
                        <m: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zh-CN" sz="2800" b="0" i="0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800" dirty="0"/>
                  <a:t>→</a:t>
                </a:r>
                <a:r>
                  <a:rPr lang="en-US" altLang="zh-CN" sz="2800" dirty="0"/>
                  <a:t>M=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altLang="zh-CN" sz="280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altLang="zh-CN" sz="28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𝑏𝑇</m:t>
                            </m:r>
                          </m:num>
                          <m:den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den>
                        </m:f>
                      </m:e>
                    </m:rad>
                  </m:oMath>
                </a14:m>
                <a:endParaRPr lang="en-US" altLang="zh-CN" sz="2800" dirty="0"/>
              </a:p>
              <a:p>
                <a:pPr algn="l"/>
                <a:r>
                  <a:rPr lang="zh-CN" altLang="en-US" sz="2800" dirty="0"/>
                  <a:t>结论：</a:t>
                </a:r>
                <a:r>
                  <a:rPr lang="zh-CN" altLang="en-US" sz="2800" dirty="0">
                    <a:solidFill>
                      <a:srgbClr val="FF0000"/>
                    </a:solidFill>
                  </a:rPr>
                  <a:t>交易性</a:t>
                </a:r>
                <a:r>
                  <a:rPr lang="zh-CN" altLang="en-US" sz="2800" dirty="0"/>
                  <a:t>货币需求对收入的弹性为</a:t>
                </a:r>
                <a:r>
                  <a:rPr lang="en-US" altLang="zh-CN" sz="2800" dirty="0"/>
                  <a:t>0.5</a:t>
                </a:r>
                <a:r>
                  <a:rPr lang="zh-CN" altLang="en-US" sz="2800" dirty="0"/>
                  <a:t>，对利率的弹性为</a:t>
                </a:r>
                <a:r>
                  <a:rPr lang="en-US" altLang="zh-CN" sz="2800" dirty="0"/>
                  <a:t>-0.5</a:t>
                </a:r>
              </a:p>
              <a:p>
                <a:pPr algn="l"/>
                <a:endParaRPr lang="en-US" altLang="zh-CN" sz="1400" dirty="0"/>
              </a:p>
              <a:p>
                <a:pPr algn="l"/>
                <a:r>
                  <a:rPr lang="zh-CN" altLang="en-US" sz="2800" dirty="0"/>
                  <a:t>二、预防需求理论：惠伦，亦称为立方根公式</a:t>
                </a:r>
                <a:endParaRPr lang="en-US" altLang="zh-CN" sz="2800" dirty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800" i="1" dirty="0" smtClean="0">
                        <a:latin typeface="Cambria Math" panose="02040503050406030204" pitchFamily="18" charset="0"/>
                      </a:rPr>
                      <m:t>min</m:t>
                    </m:r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𝑀𝑖</m:t>
                    </m:r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zh-CN" sz="28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80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2800" i="1" dirty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altLang="zh-CN" sz="28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altLang="zh-CN" sz="280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800" b="0" i="1" dirty="0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p>
                            <m:r>
                              <a:rPr lang="en-US" altLang="zh-CN" sz="28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altLang="zh-CN" sz="2800" b="0" i="1" dirty="0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800" dirty="0"/>
                  <a:t>→</a:t>
                </a:r>
                <a:r>
                  <a:rPr lang="en-US" altLang="zh-CN" sz="2800" dirty="0"/>
                  <a:t>M=</a:t>
                </a:r>
                <a14:m>
                  <m:oMath xmlns:m="http://schemas.openxmlformats.org/officeDocument/2006/math">
                    <m:rad>
                      <m:radPr>
                        <m:ctrlPr>
                          <a:rPr lang="en-US" altLang="zh-CN" sz="2800" i="1" smtClean="0">
                            <a:latin typeface="Cambria Math" panose="02040503050406030204" pitchFamily="18" charset="0"/>
                          </a:rPr>
                        </m:ctrlPr>
                      </m:radPr>
                      <m:deg>
                        <m:r>
                          <a:rPr lang="en-US" altLang="zh-CN" sz="2800" i="1" smtClean="0">
                            <a:latin typeface="Cambria Math" panose="02040503050406030204" pitchFamily="18" charset="0"/>
                          </a:rPr>
                          <m:t>3</m:t>
                        </m:r>
                      </m:deg>
                      <m:e>
                        <m:f>
                          <m:fPr>
                            <m:ctrlPr>
                              <a:rPr lang="en-US" altLang="zh-CN" sz="28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sSup>
                              <m:sSupPr>
                                <m:ctrlPr>
                                  <a:rPr lang="en-US" altLang="zh-CN" sz="2800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zh-CN" altLang="en-US" sz="2800" i="1" dirty="0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en-US" altLang="zh-CN" sz="2800" i="1" dirty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zh-CN" sz="2800" b="0" i="1" dirty="0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num>
                          <m:den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den>
                        </m:f>
                      </m:e>
                    </m:rad>
                  </m:oMath>
                </a14:m>
                <a:endParaRPr lang="en-US" altLang="zh-CN" sz="2800" dirty="0"/>
              </a:p>
              <a:p>
                <a:r>
                  <a:rPr lang="zh-CN" altLang="en-US" sz="2800" dirty="0"/>
                  <a:t>结论：</a:t>
                </a:r>
                <a:r>
                  <a:rPr lang="zh-CN" altLang="en-US" sz="2800" dirty="0">
                    <a:solidFill>
                      <a:srgbClr val="FF0000"/>
                    </a:solidFill>
                  </a:rPr>
                  <a:t>预防性</a:t>
                </a:r>
                <a:r>
                  <a:rPr lang="zh-CN" altLang="en-US" sz="2800" dirty="0"/>
                  <a:t>货币需求对利率弹性为</a:t>
                </a:r>
                <a:r>
                  <a:rPr lang="en-US" altLang="zh-CN" sz="2800" dirty="0"/>
                  <a:t>-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endParaRPr lang="en-US" altLang="zh-CN" sz="2800" dirty="0"/>
              </a:p>
              <a:p>
                <a:endParaRPr lang="en-US" altLang="zh-CN" sz="1400" dirty="0"/>
              </a:p>
              <a:p>
                <a:r>
                  <a:rPr lang="zh-CN" altLang="en-US" sz="2800" dirty="0"/>
                  <a:t>三、资产选择理论：托宾</a:t>
                </a:r>
                <a:endParaRPr lang="en-US" altLang="zh-CN" sz="2800" dirty="0"/>
              </a:p>
              <a:p>
                <a:r>
                  <a:rPr lang="zh-CN" altLang="en-US" sz="2800" dirty="0"/>
                  <a:t>将资产分为：货币</a:t>
                </a:r>
                <a:r>
                  <a:rPr lang="en-US" altLang="zh-CN" sz="2800" dirty="0"/>
                  <a:t>+</a:t>
                </a:r>
                <a:r>
                  <a:rPr lang="zh-CN" altLang="en-US" sz="2800" dirty="0"/>
                  <a:t>有收益的其他资产；人们根据</a:t>
                </a:r>
                <a:r>
                  <a:rPr lang="zh-CN" altLang="en-US" sz="2800" dirty="0">
                    <a:solidFill>
                      <a:srgbClr val="FF0000"/>
                    </a:solidFill>
                  </a:rPr>
                  <a:t>预期效用最大化，</a:t>
                </a:r>
                <a:r>
                  <a:rPr lang="zh-CN" altLang="en-US" sz="2800" dirty="0"/>
                  <a:t>通过资产组合理论解释了人们为什么会同时持有债券和货币，解释了投机性货币需求和利率的负相关性</a:t>
                </a:r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0174B470-9A93-4869-A4B3-ED4A0FBB11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996" y="842682"/>
                <a:ext cx="11426008" cy="5903667"/>
              </a:xfrm>
              <a:prstGeom prst="rect">
                <a:avLst/>
              </a:prstGeom>
              <a:blipFill>
                <a:blip r:embed="rId3"/>
                <a:stretch>
                  <a:fillRect l="-1121" t="-1135" r="-480" b="-18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637722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>
            <a:extLst>
              <a:ext uri="{FF2B5EF4-FFF2-40B4-BE49-F238E27FC236}">
                <a16:creationId xmlns:a16="http://schemas.microsoft.com/office/drawing/2014/main" id="{F1784207-F6BF-4A6F-8428-CBBFB0703DE7}"/>
              </a:ext>
            </a:extLst>
          </p:cNvPr>
          <p:cNvSpPr txBox="1"/>
          <p:nvPr/>
        </p:nvSpPr>
        <p:spPr>
          <a:xfrm>
            <a:off x="640489" y="250621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866943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dirty="0">
                <a:solidFill>
                  <a:srgbClr val="C81623"/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  <a:cs typeface="+mn-ea"/>
                <a:sym typeface="Arial" panose="020B0604020202020204" pitchFamily="34" charset="0"/>
              </a:rPr>
              <a:t>现代货币数量论</a:t>
            </a: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8091" y="-90377"/>
            <a:ext cx="2504121" cy="113823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EAF3933A-7832-4D35-8744-0DAAF8185223}"/>
                  </a:ext>
                </a:extLst>
              </p:cNvPr>
              <p:cNvSpPr txBox="1"/>
              <p:nvPr/>
            </p:nvSpPr>
            <p:spPr>
              <a:xfrm>
                <a:off x="300317" y="824753"/>
                <a:ext cx="11591365" cy="62761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zh-CN" altLang="en-US" sz="2800" dirty="0"/>
                  <a:t>现代货币数量论：弗里德曼（</a:t>
                </a:r>
                <a:r>
                  <a:rPr lang="zh-CN" altLang="en-US" sz="2800" dirty="0">
                    <a:solidFill>
                      <a:srgbClr val="FF0000"/>
                    </a:solidFill>
                  </a:rPr>
                  <a:t>货币中性</a:t>
                </a:r>
                <a:r>
                  <a:rPr lang="zh-CN" altLang="en-US" sz="2800" dirty="0"/>
                  <a:t>）</a:t>
                </a:r>
                <a:endParaRPr lang="en-US" altLang="zh-CN" sz="2800" dirty="0"/>
              </a:p>
              <a:p>
                <a:r>
                  <a:rPr lang="zh-CN" altLang="en-US" sz="2800" b="1" dirty="0"/>
                  <a:t>公式</a:t>
                </a:r>
                <a:r>
                  <a:rPr lang="zh-CN" altLang="en-US" sz="2800" dirty="0"/>
                  <a:t>：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num>
                      <m:den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den>
                    </m:f>
                    <m:r>
                      <a:rPr lang="en-US" altLang="zh-CN" sz="28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z="2800" b="0" i="0" smtClean="0">
                        <a:latin typeface="Cambria Math" panose="02040503050406030204" pitchFamily="18" charset="0"/>
                      </a:rPr>
                      <m:t>f</m:t>
                    </m:r>
                    <m:d>
                      <m:d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  <m:r>
                          <a:rPr lang="en-US" altLang="zh-CN" sz="2800" b="0" i="0" smtClean="0"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den>
                        </m:f>
                        <m:f>
                          <m:fPr>
                            <m:ctrlP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𝑑𝑃</m:t>
                            </m:r>
                          </m:num>
                          <m:den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den>
                        </m:f>
                        <m:r>
                          <a:rPr lang="en-US" altLang="zh-CN" sz="2800" b="0" i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altLang="zh-CN" sz="2800" b="0" i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zh-CN" altLang="en-US" sz="2800" b="0" i="1" smtClean="0">
                        <a:latin typeface="Cambria Math" panose="02040503050406030204" pitchFamily="18" charset="0"/>
                      </a:rPr>
                      <m:t>，</m:t>
                    </m:r>
                    <m:sSub>
                      <m:sSubPr>
                        <m:ctrlPr>
                          <a:rPr lang="en-US" altLang="zh-CN" sz="28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zh-CN" altLang="en-US" sz="2800" dirty="0"/>
                  <a:t>恒久性收入（实际值），</a:t>
                </a:r>
                <a:r>
                  <a:rPr lang="en-US" altLang="zh-CN" sz="2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zh-CN" altLang="en-US" sz="2800" dirty="0"/>
                  <a:t>债券收益率，</a:t>
                </a:r>
                <a:r>
                  <a:rPr lang="en-US" altLang="zh-CN" sz="2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zh-CN" altLang="en-US" sz="2800" dirty="0"/>
                  <a:t>股票收益率</a:t>
                </a:r>
                <a:r>
                  <a:rPr lang="zh-CN" altLang="en-US" sz="2800" i="0" dirty="0">
                    <a:latin typeface="+mj-lt"/>
                  </a:rPr>
                  <a:t>，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𝑃</m:t>
                        </m:r>
                      </m:den>
                    </m:f>
                    <m:f>
                      <m:f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𝑑𝑃</m:t>
                        </m:r>
                      </m:num>
                      <m:den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altLang="zh-CN" sz="2800" dirty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l-GR" altLang="zh-CN" sz="28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altLang="zh-CN" sz="2800" i="1" dirty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800" i="1" dirty="0">
                            <a:latin typeface="Cambria Math" panose="02040503050406030204" pitchFamily="18" charset="0"/>
                          </a:rPr>
                          <m:t>e</m:t>
                        </m:r>
                      </m:sub>
                    </m:sSub>
                  </m:oMath>
                </a14:m>
                <a:r>
                  <a:rPr lang="zh-CN" altLang="en-US" sz="2800" dirty="0"/>
                  <a:t>为物价变动率，</a:t>
                </a:r>
                <a:r>
                  <a:rPr lang="en-US" altLang="zh-CN" sz="28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800" i="1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zh-CN" altLang="en-US" sz="2800" dirty="0"/>
                  <a:t>为非人力财富占总财富的比例，</a:t>
                </a:r>
                <a:r>
                  <a:rPr lang="en-US" altLang="zh-CN" sz="2800" dirty="0"/>
                  <a:t>u</a:t>
                </a:r>
                <a:r>
                  <a:rPr lang="zh-CN" altLang="en-US" sz="2800" dirty="0"/>
                  <a:t>为其他因素；</a:t>
                </a:r>
                <a:endParaRPr lang="en-US" altLang="zh-CN" sz="2800" dirty="0"/>
              </a:p>
              <a:p>
                <a:r>
                  <a:rPr lang="en-US" altLang="zh-CN" sz="2800" b="1" dirty="0"/>
                  <a:t>M</a:t>
                </a:r>
                <a:r>
                  <a:rPr lang="en-US" altLang="zh-CN" sz="2000" b="1" dirty="0"/>
                  <a:t>d</a:t>
                </a:r>
                <a:r>
                  <a:rPr lang="zh-CN" altLang="en-US" sz="2800" b="1" dirty="0"/>
                  <a:t>影响因素</a:t>
                </a:r>
                <a:r>
                  <a:rPr lang="zh-CN" altLang="en-US" sz="2800" dirty="0"/>
                  <a:t>：（</a:t>
                </a:r>
                <a:r>
                  <a:rPr lang="en-US" altLang="zh-CN" sz="2800" dirty="0"/>
                  <a:t>1</a:t>
                </a:r>
                <a:r>
                  <a:rPr lang="zh-CN" altLang="en-US" sz="2800" dirty="0"/>
                  <a:t>）恒久性收入：</a:t>
                </a:r>
                <a:r>
                  <a:rPr lang="zh-CN" altLang="en-US" sz="2800" dirty="0">
                    <a:solidFill>
                      <a:srgbClr val="FF0000"/>
                    </a:solidFill>
                  </a:rPr>
                  <a:t>正</a:t>
                </a:r>
                <a:r>
                  <a:rPr lang="zh-CN" altLang="en-US" sz="2800" dirty="0"/>
                  <a:t>相关</a:t>
                </a:r>
                <a:endParaRPr lang="en-US" altLang="zh-CN" sz="2800" dirty="0"/>
              </a:p>
              <a:p>
                <a:r>
                  <a:rPr lang="zh-CN" altLang="en-US" sz="2800" dirty="0"/>
                  <a:t>                        （</a:t>
                </a:r>
                <a:r>
                  <a:rPr lang="en-US" altLang="zh-CN" sz="2800" dirty="0"/>
                  <a:t>2</a:t>
                </a:r>
                <a:r>
                  <a:rPr lang="zh-CN" altLang="en-US" sz="2800" dirty="0"/>
                  <a:t>）人力财富占总财富比例：一般</a:t>
                </a:r>
                <a:r>
                  <a:rPr lang="zh-CN" altLang="en-US" sz="2800" dirty="0">
                    <a:solidFill>
                      <a:srgbClr val="FF0000"/>
                    </a:solidFill>
                  </a:rPr>
                  <a:t>正</a:t>
                </a:r>
                <a:r>
                  <a:rPr lang="zh-CN" altLang="en-US" sz="2800" dirty="0"/>
                  <a:t>相关</a:t>
                </a:r>
                <a:endParaRPr lang="en-US" altLang="zh-CN" sz="2800" dirty="0"/>
              </a:p>
              <a:p>
                <a:r>
                  <a:rPr lang="zh-CN" altLang="en-US" sz="2800" dirty="0"/>
                  <a:t>                        （</a:t>
                </a:r>
                <a:r>
                  <a:rPr lang="en-US" altLang="zh-CN" sz="2800" dirty="0"/>
                  <a:t>3</a:t>
                </a:r>
                <a:r>
                  <a:rPr lang="zh-CN" altLang="en-US" sz="2800" dirty="0"/>
                  <a:t>）股票收益率，债券收益率，实物资产收益率：</a:t>
                </a:r>
                <a:r>
                  <a:rPr lang="zh-CN" altLang="en-US" sz="2800" dirty="0">
                    <a:solidFill>
                      <a:srgbClr val="FF0000"/>
                    </a:solidFill>
                  </a:rPr>
                  <a:t>负</a:t>
                </a:r>
                <a:r>
                  <a:rPr lang="zh-CN" altLang="en-US" sz="2800" dirty="0"/>
                  <a:t>相关</a:t>
                </a:r>
                <a:endParaRPr lang="en-US" altLang="zh-CN" sz="2800" dirty="0"/>
              </a:p>
              <a:p>
                <a:r>
                  <a:rPr lang="en-US" altLang="zh-CN" sz="2800" dirty="0"/>
                  <a:t>                        </a:t>
                </a:r>
                <a:r>
                  <a:rPr lang="zh-CN" altLang="en-US" sz="2800" dirty="0"/>
                  <a:t>（</a:t>
                </a:r>
                <a:r>
                  <a:rPr lang="en-US" altLang="zh-CN" sz="2800" dirty="0"/>
                  <a:t>4</a:t>
                </a:r>
                <a:r>
                  <a:rPr lang="zh-CN" altLang="en-US" sz="2800" dirty="0"/>
                  <a:t>）其他因素：例如技术、制度、心理、人口因素</a:t>
                </a:r>
                <a:endParaRPr lang="en-US" altLang="zh-CN" sz="2800" dirty="0"/>
              </a:p>
              <a:p>
                <a:r>
                  <a:rPr lang="zh-CN" altLang="en-US" sz="2800" b="1" dirty="0"/>
                  <a:t>观点</a:t>
                </a:r>
                <a:r>
                  <a:rPr lang="zh-CN" altLang="en-US" sz="2800" dirty="0"/>
                  <a:t>：①市场上各种利率一般正相关，而短期内通货膨胀率与利率负相关→</a:t>
                </a:r>
                <a:r>
                  <a:rPr lang="zh-CN" altLang="en-US" sz="2800" dirty="0">
                    <a:solidFill>
                      <a:srgbClr val="FF0000"/>
                    </a:solidFill>
                  </a:rPr>
                  <a:t>利率对货币需求的影响很小</a:t>
                </a:r>
                <a:r>
                  <a:rPr lang="zh-CN" altLang="en-US" sz="2800" dirty="0"/>
                  <a:t>；②实际余额需求主要有</a:t>
                </a:r>
                <a:r>
                  <a:rPr lang="zh-CN" altLang="en-US" sz="2800" dirty="0">
                    <a:solidFill>
                      <a:srgbClr val="FF0000"/>
                    </a:solidFill>
                  </a:rPr>
                  <a:t>恒久性收入</a:t>
                </a:r>
                <a:r>
                  <a:rPr lang="zh-CN" altLang="en-US" sz="2800" dirty="0"/>
                  <a:t>决定 →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altLang="zh-CN" sz="28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num>
                      <m:den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𝑃</m:t>
                        </m:r>
                      </m:den>
                    </m:f>
                    <m:r>
                      <a:rPr lang="en-US" altLang="zh-CN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m:rPr>
                        <m:sty m:val="p"/>
                      </m:rPr>
                      <a:rPr lang="en-US" altLang="zh-CN" sz="2800" i="1" smtClean="0">
                        <a:latin typeface="Cambria Math" panose="02040503050406030204" pitchFamily="18" charset="0"/>
                      </a:rPr>
                      <m:t>f</m:t>
                    </m:r>
                    <m:r>
                      <a:rPr lang="zh-CN" altLang="en-US" sz="2800" i="1" dirty="0" smtClean="0">
                        <a:latin typeface="Cambria Math" panose="02040503050406030204" pitchFamily="18" charset="0"/>
                      </a:rPr>
                      <m:t>（</m:t>
                    </m:r>
                    <m:sSub>
                      <m:sSubPr>
                        <m:ctrlP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zh-CN" altLang="en-US" sz="2800" i="1" dirty="0" smtClean="0">
                        <a:latin typeface="Cambria Math" panose="02040503050406030204" pitchFamily="18" charset="0"/>
                      </a:rPr>
                      <m:t>）</m:t>
                    </m:r>
                  </m:oMath>
                </a14:m>
                <a:r>
                  <a:rPr lang="en-US" altLang="zh-CN" sz="2800" dirty="0"/>
                  <a:t>,</a:t>
                </a:r>
                <a:r>
                  <a:rPr lang="zh-CN" altLang="en-US" sz="2800" dirty="0"/>
                  <a:t>永久收入相对稳定，因此货币需求可以通过需求函数精确预期</a:t>
                </a:r>
                <a:endParaRPr lang="en-US" altLang="zh-CN" sz="2800" dirty="0"/>
              </a:p>
              <a:p>
                <a:endParaRPr lang="zh-CN" altLang="en-US" sz="2800" dirty="0"/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EAF3933A-7832-4D35-8744-0DAAF81852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317" y="824753"/>
                <a:ext cx="11591365" cy="6276142"/>
              </a:xfrm>
              <a:prstGeom prst="rect">
                <a:avLst/>
              </a:prstGeom>
              <a:blipFill>
                <a:blip r:embed="rId4"/>
                <a:stretch>
                  <a:fillRect l="-1052" t="-1068" r="-7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592265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>
            <a:extLst>
              <a:ext uri="{FF2B5EF4-FFF2-40B4-BE49-F238E27FC236}">
                <a16:creationId xmlns:a16="http://schemas.microsoft.com/office/drawing/2014/main" id="{F1784207-F6BF-4A6F-8428-CBBFB0703DE7}"/>
              </a:ext>
            </a:extLst>
          </p:cNvPr>
          <p:cNvSpPr txBox="1"/>
          <p:nvPr/>
        </p:nvSpPr>
        <p:spPr>
          <a:xfrm>
            <a:off x="640489" y="250621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866943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dirty="0">
                <a:solidFill>
                  <a:srgbClr val="C81623"/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  <a:cs typeface="+mn-ea"/>
                <a:sym typeface="Arial" panose="020B0604020202020204" pitchFamily="34" charset="0"/>
              </a:rPr>
              <a:t>现代货币数量论</a:t>
            </a: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8091" y="-90377"/>
            <a:ext cx="2504121" cy="113823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EAF3933A-7832-4D35-8744-0DAAF8185223}"/>
                  </a:ext>
                </a:extLst>
              </p:cNvPr>
              <p:cNvSpPr txBox="1"/>
              <p:nvPr/>
            </p:nvSpPr>
            <p:spPr>
              <a:xfrm>
                <a:off x="551329" y="1370590"/>
                <a:ext cx="11291047" cy="42470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zh-CN" altLang="en-US" sz="2800" dirty="0"/>
                  <a:t>现代货币数量论：弗里德曼</a:t>
                </a:r>
                <a:endParaRPr lang="en-US" altLang="zh-CN" sz="2800" dirty="0"/>
              </a:p>
              <a:p>
                <a:r>
                  <a:rPr lang="zh-CN" altLang="en-US" sz="2800" b="1" dirty="0"/>
                  <a:t>观点</a:t>
                </a:r>
                <a:r>
                  <a:rPr lang="zh-CN" altLang="en-US" sz="2800" dirty="0"/>
                  <a:t>：③</a:t>
                </a:r>
                <a14:m>
                  <m:oMath xmlns:m="http://schemas.openxmlformats.org/officeDocument/2006/math"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8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  <m:t>𝑃𝑌</m:t>
                        </m:r>
                      </m:num>
                      <m:den>
                        <m:sSub>
                          <m:sSubPr>
                            <m:ctrlPr>
                              <a:rPr lang="en-US" altLang="zh-CN" sz="28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dirty="0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altLang="zh-CN" sz="2800" b="0" i="1" dirty="0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den>
                    </m:f>
                    <m:r>
                      <a:rPr lang="en-US" altLang="zh-CN" sz="2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f>
                      <m:fPr>
                        <m:ctrlP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  <m:t>𝑌</m:t>
                        </m:r>
                      </m:num>
                      <m:den>
                        <m: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sz="28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i="1" dirty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altLang="zh-CN" sz="2800" i="1" dirty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zh-CN" altLang="en-US" sz="2800" dirty="0"/>
                  <a:t>，由于</a:t>
                </a:r>
                <a:r>
                  <a:rPr lang="en-US" altLang="zh-CN" sz="2800" dirty="0"/>
                  <a:t>Y</a:t>
                </a:r>
                <a:r>
                  <a:rPr lang="zh-CN" altLang="en-US" sz="2800" dirty="0"/>
                  <a:t>和</a:t>
                </a:r>
                <a:r>
                  <a:rPr lang="en-US" altLang="zh-CN" sz="2800" dirty="0" err="1"/>
                  <a:t>Y</a:t>
                </a:r>
                <a:r>
                  <a:rPr lang="en-US" altLang="zh-CN" sz="1600" dirty="0" err="1"/>
                  <a:t>p</a:t>
                </a:r>
                <a:r>
                  <a:rPr lang="zh-CN" altLang="en-US" sz="2800" dirty="0"/>
                  <a:t>可以预先估计，因而货币流通速度可以预测；④</a:t>
                </a:r>
                <a:r>
                  <a:rPr lang="zh-CN" altLang="en-US" sz="2800" dirty="0">
                    <a:solidFill>
                      <a:srgbClr val="FF0000"/>
                    </a:solidFill>
                  </a:rPr>
                  <a:t>名义收入的增加短期内会引起实际产出的增加</a:t>
                </a:r>
                <a:r>
                  <a:rPr lang="zh-CN" altLang="en-US" sz="2800" dirty="0"/>
                  <a:t>，长期则不会影响</a:t>
                </a:r>
                <a:endParaRPr lang="en-US" altLang="zh-CN" sz="2800" dirty="0"/>
              </a:p>
              <a:p>
                <a:r>
                  <a:rPr lang="zh-CN" altLang="en-US" sz="2800" b="1" dirty="0"/>
                  <a:t>顺周期性解释</a:t>
                </a:r>
                <a:r>
                  <a:rPr lang="zh-CN" altLang="en-US" sz="2800" dirty="0"/>
                  <a:t>：短期内永久性收入可以认为不变（不受经济波动影响）</a:t>
                </a:r>
                <a:endParaRPr lang="en-US" altLang="zh-CN" sz="2800" dirty="0"/>
              </a:p>
              <a:p>
                <a:r>
                  <a:rPr lang="zh-CN" altLang="en-US" sz="2800" dirty="0"/>
                  <a:t>经济繁荣→临时性收入增大→</a:t>
                </a:r>
                <a:r>
                  <a:rPr lang="en-US" altLang="zh-CN" sz="2800" dirty="0"/>
                  <a:t>V</a:t>
                </a:r>
                <a:r>
                  <a:rPr lang="zh-CN" altLang="en-US" sz="2800" dirty="0"/>
                  <a:t>变大；经济萧条→临时性收入减少→</a:t>
                </a:r>
                <a:r>
                  <a:rPr lang="en-US" altLang="zh-CN" sz="2800" dirty="0"/>
                  <a:t>V</a:t>
                </a:r>
                <a:r>
                  <a:rPr lang="zh-CN" altLang="en-US" sz="2800" dirty="0"/>
                  <a:t>变小</a:t>
                </a:r>
                <a:endParaRPr lang="en-US" altLang="zh-CN" sz="2800" dirty="0"/>
              </a:p>
              <a:p>
                <a:r>
                  <a:rPr lang="zh-CN" altLang="en-US" sz="2800" b="1" dirty="0"/>
                  <a:t>弗里德曼难题</a:t>
                </a:r>
                <a:r>
                  <a:rPr lang="zh-CN" altLang="en-US" sz="2800" dirty="0"/>
                  <a:t>：</a:t>
                </a:r>
                <a:r>
                  <a:rPr lang="zh-CN" altLang="en-US" sz="2800" dirty="0">
                    <a:solidFill>
                      <a:srgbClr val="FF0000"/>
                    </a:solidFill>
                  </a:rPr>
                  <a:t>名义收入的增加短期内会引起产出的增加</a:t>
                </a:r>
                <a:r>
                  <a:rPr lang="zh-CN" altLang="en-US" sz="2800" dirty="0"/>
                  <a:t>，但名义收入的增加中有多少是由于物价上涨，有多少由于实际收入增加，无法划分</a:t>
                </a: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EAF3933A-7832-4D35-8744-0DAAF81852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329" y="1370590"/>
                <a:ext cx="11291047" cy="4247060"/>
              </a:xfrm>
              <a:prstGeom prst="rect">
                <a:avLst/>
              </a:prstGeom>
              <a:blipFill>
                <a:blip r:embed="rId3"/>
                <a:stretch>
                  <a:fillRect l="-1079" t="-1722" r="-756" b="-28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文本框 1">
            <a:extLst>
              <a:ext uri="{FF2B5EF4-FFF2-40B4-BE49-F238E27FC236}">
                <a16:creationId xmlns:a16="http://schemas.microsoft.com/office/drawing/2014/main" id="{B8F77FDE-FBE2-4A70-AFF9-01BA6FD01FE3}"/>
              </a:ext>
            </a:extLst>
          </p:cNvPr>
          <p:cNvSpPr txBox="1"/>
          <p:nvPr/>
        </p:nvSpPr>
        <p:spPr>
          <a:xfrm>
            <a:off x="7449262" y="6149788"/>
            <a:ext cx="45576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 dirty="0"/>
              <a:t>注：</a:t>
            </a:r>
            <a:r>
              <a:rPr lang="en-US" altLang="zh-CN" sz="2400" dirty="0"/>
              <a:t>P277-280</a:t>
            </a:r>
            <a:r>
              <a:rPr lang="zh-CN" altLang="en-US" sz="2400" dirty="0"/>
              <a:t>第五、六点不用看</a:t>
            </a:r>
          </a:p>
        </p:txBody>
      </p:sp>
    </p:spTree>
    <p:extLst>
      <p:ext uri="{BB962C8B-B14F-4D97-AF65-F5344CB8AC3E}">
        <p14:creationId xmlns:p14="http://schemas.microsoft.com/office/powerpoint/2010/main" val="25659018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24"/>
          <p:cNvGrpSpPr/>
          <p:nvPr/>
        </p:nvGrpSpPr>
        <p:grpSpPr>
          <a:xfrm>
            <a:off x="3630558" y="1537000"/>
            <a:ext cx="1447735" cy="1148889"/>
            <a:chOff x="3419345" y="385660"/>
            <a:chExt cx="1447546" cy="1149156"/>
          </a:xfrm>
          <a:solidFill>
            <a:schemeClr val="bg1"/>
          </a:solidFill>
          <a:effectLst/>
        </p:grpSpPr>
        <p:sp>
          <p:nvSpPr>
            <p:cNvPr id="26" name="椭圆 25"/>
            <p:cNvSpPr/>
            <p:nvPr/>
          </p:nvSpPr>
          <p:spPr>
            <a:xfrm flipV="1">
              <a:off x="3419345" y="946280"/>
              <a:ext cx="588536" cy="588536"/>
            </a:xfrm>
            <a:prstGeom prst="ellipse">
              <a:avLst/>
            </a:prstGeom>
            <a:solidFill>
              <a:schemeClr val="bg1">
                <a:alpha val="65000"/>
              </a:schemeClr>
            </a:solidFill>
            <a:ln w="4445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9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字魂35号-经典雅黑" panose="02000000000000000000" pitchFamily="2" charset="-122"/>
                <a:ea typeface="字魂35号-经典雅黑" panose="02000000000000000000" pitchFamily="2" charset="-122"/>
              </a:endParaRPr>
            </a:p>
          </p:txBody>
        </p:sp>
        <p:sp>
          <p:nvSpPr>
            <p:cNvPr id="27" name="椭圆 26"/>
            <p:cNvSpPr/>
            <p:nvPr/>
          </p:nvSpPr>
          <p:spPr>
            <a:xfrm flipV="1">
              <a:off x="4274117" y="1163083"/>
              <a:ext cx="299650" cy="299650"/>
            </a:xfrm>
            <a:prstGeom prst="ellipse">
              <a:avLst/>
            </a:prstGeom>
            <a:grpFill/>
            <a:ln w="4445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9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字魂35号-经典雅黑" panose="02000000000000000000" pitchFamily="2" charset="-122"/>
                <a:ea typeface="字魂35号-经典雅黑" panose="02000000000000000000" pitchFamily="2" charset="-122"/>
              </a:endParaRPr>
            </a:p>
          </p:txBody>
        </p:sp>
        <p:sp>
          <p:nvSpPr>
            <p:cNvPr id="28" name="椭圆 27"/>
            <p:cNvSpPr/>
            <p:nvPr/>
          </p:nvSpPr>
          <p:spPr>
            <a:xfrm flipV="1">
              <a:off x="4650079" y="385660"/>
              <a:ext cx="216812" cy="216812"/>
            </a:xfrm>
            <a:prstGeom prst="ellipse">
              <a:avLst/>
            </a:prstGeom>
            <a:solidFill>
              <a:schemeClr val="bg1">
                <a:alpha val="65000"/>
              </a:schemeClr>
            </a:solidFill>
            <a:ln w="4445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9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字魂35号-经典雅黑" panose="02000000000000000000" pitchFamily="2" charset="-122"/>
                <a:ea typeface="字魂35号-经典雅黑" panose="02000000000000000000" pitchFamily="2" charset="-122"/>
              </a:endParaRPr>
            </a:p>
          </p:txBody>
        </p:sp>
        <p:sp>
          <p:nvSpPr>
            <p:cNvPr id="29" name="椭圆 28"/>
            <p:cNvSpPr/>
            <p:nvPr/>
          </p:nvSpPr>
          <p:spPr>
            <a:xfrm flipV="1">
              <a:off x="4007881" y="550314"/>
              <a:ext cx="424390" cy="424390"/>
            </a:xfrm>
            <a:prstGeom prst="ellipse">
              <a:avLst/>
            </a:prstGeom>
            <a:grpFill/>
            <a:ln w="4445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9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字魂35号-经典雅黑" panose="02000000000000000000" pitchFamily="2" charset="-122"/>
                <a:ea typeface="字魂35号-经典雅黑" panose="02000000000000000000" pitchFamily="2" charset="-122"/>
              </a:endParaRPr>
            </a:p>
          </p:txBody>
        </p:sp>
      </p:grpSp>
      <p:grpSp>
        <p:nvGrpSpPr>
          <p:cNvPr id="13" name="组合 29"/>
          <p:cNvGrpSpPr/>
          <p:nvPr/>
        </p:nvGrpSpPr>
        <p:grpSpPr>
          <a:xfrm flipH="1" flipV="1">
            <a:off x="7110545" y="1979358"/>
            <a:ext cx="1447735" cy="1148889"/>
            <a:chOff x="3419345" y="385660"/>
            <a:chExt cx="1447546" cy="1149156"/>
          </a:xfrm>
          <a:solidFill>
            <a:schemeClr val="bg1"/>
          </a:solidFill>
          <a:effectLst/>
        </p:grpSpPr>
        <p:sp>
          <p:nvSpPr>
            <p:cNvPr id="31" name="椭圆 30"/>
            <p:cNvSpPr/>
            <p:nvPr/>
          </p:nvSpPr>
          <p:spPr>
            <a:xfrm flipV="1">
              <a:off x="3419345" y="946280"/>
              <a:ext cx="588536" cy="588536"/>
            </a:xfrm>
            <a:prstGeom prst="ellipse">
              <a:avLst/>
            </a:prstGeom>
            <a:solidFill>
              <a:schemeClr val="bg1">
                <a:alpha val="72000"/>
              </a:schemeClr>
            </a:solidFill>
            <a:ln w="4445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9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字魂35号-经典雅黑" panose="02000000000000000000" pitchFamily="2" charset="-122"/>
                <a:ea typeface="字魂35号-经典雅黑" panose="02000000000000000000" pitchFamily="2" charset="-122"/>
              </a:endParaRPr>
            </a:p>
          </p:txBody>
        </p:sp>
        <p:sp>
          <p:nvSpPr>
            <p:cNvPr id="32" name="椭圆 31"/>
            <p:cNvSpPr/>
            <p:nvPr/>
          </p:nvSpPr>
          <p:spPr>
            <a:xfrm flipV="1">
              <a:off x="4274117" y="1163083"/>
              <a:ext cx="299650" cy="299650"/>
            </a:xfrm>
            <a:prstGeom prst="ellipse">
              <a:avLst/>
            </a:prstGeom>
            <a:grpFill/>
            <a:ln w="4445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9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字魂35号-经典雅黑" panose="02000000000000000000" pitchFamily="2" charset="-122"/>
                <a:ea typeface="字魂35号-经典雅黑" panose="02000000000000000000" pitchFamily="2" charset="-122"/>
              </a:endParaRPr>
            </a:p>
          </p:txBody>
        </p:sp>
        <p:sp>
          <p:nvSpPr>
            <p:cNvPr id="33" name="椭圆 32"/>
            <p:cNvSpPr/>
            <p:nvPr/>
          </p:nvSpPr>
          <p:spPr>
            <a:xfrm flipV="1">
              <a:off x="4650079" y="385660"/>
              <a:ext cx="216812" cy="216812"/>
            </a:xfrm>
            <a:prstGeom prst="ellipse">
              <a:avLst/>
            </a:prstGeom>
            <a:solidFill>
              <a:schemeClr val="bg1">
                <a:alpha val="72000"/>
              </a:schemeClr>
            </a:solidFill>
            <a:ln w="4445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9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字魂35号-经典雅黑" panose="02000000000000000000" pitchFamily="2" charset="-122"/>
                <a:ea typeface="字魂35号-经典雅黑" panose="02000000000000000000" pitchFamily="2" charset="-122"/>
              </a:endParaRPr>
            </a:p>
          </p:txBody>
        </p:sp>
        <p:sp>
          <p:nvSpPr>
            <p:cNvPr id="34" name="椭圆 33"/>
            <p:cNvSpPr/>
            <p:nvPr/>
          </p:nvSpPr>
          <p:spPr>
            <a:xfrm flipV="1">
              <a:off x="4007881" y="550314"/>
              <a:ext cx="424390" cy="424390"/>
            </a:xfrm>
            <a:prstGeom prst="ellipse">
              <a:avLst/>
            </a:prstGeom>
            <a:grpFill/>
            <a:ln w="4445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9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字魂35号-经典雅黑" panose="02000000000000000000" pitchFamily="2" charset="-122"/>
                <a:ea typeface="字魂35号-经典雅黑" panose="02000000000000000000" pitchFamily="2" charset="-122"/>
              </a:endParaRPr>
            </a:p>
          </p:txBody>
        </p:sp>
      </p:grpSp>
      <p:grpSp>
        <p:nvGrpSpPr>
          <p:cNvPr id="14" name="组合 34"/>
          <p:cNvGrpSpPr/>
          <p:nvPr/>
        </p:nvGrpSpPr>
        <p:grpSpPr>
          <a:xfrm>
            <a:off x="5088117" y="1370775"/>
            <a:ext cx="1996835" cy="1996112"/>
            <a:chOff x="3606461" y="1664340"/>
            <a:chExt cx="1040024" cy="1040024"/>
          </a:xfrm>
          <a:solidFill>
            <a:srgbClr val="C81623"/>
          </a:solidFill>
          <a:effectLst/>
        </p:grpSpPr>
        <p:sp>
          <p:nvSpPr>
            <p:cNvPr id="36" name="椭圆 35"/>
            <p:cNvSpPr/>
            <p:nvPr/>
          </p:nvSpPr>
          <p:spPr>
            <a:xfrm>
              <a:off x="3606461" y="1664340"/>
              <a:ext cx="1040024" cy="1040024"/>
            </a:xfrm>
            <a:prstGeom prst="ellipse">
              <a:avLst/>
            </a:prstGeom>
            <a:grpFill/>
            <a:ln w="4445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9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字魂35号-经典雅黑" panose="02000000000000000000" pitchFamily="2" charset="-122"/>
                <a:ea typeface="字魂35号-经典雅黑" panose="02000000000000000000" pitchFamily="2" charset="-122"/>
              </a:endParaRPr>
            </a:p>
          </p:txBody>
        </p:sp>
        <p:sp>
          <p:nvSpPr>
            <p:cNvPr id="37" name="文本框 1"/>
            <p:cNvSpPr txBox="1"/>
            <p:nvPr/>
          </p:nvSpPr>
          <p:spPr>
            <a:xfrm>
              <a:off x="3868585" y="1869363"/>
              <a:ext cx="509458" cy="689545"/>
            </a:xfrm>
            <a:prstGeom prst="rect">
              <a:avLst/>
            </a:prstGeom>
            <a:grpFill/>
            <a:ln>
              <a:noFill/>
            </a:ln>
            <a:effectLst/>
          </p:spPr>
          <p:txBody>
            <a:bodyPr wrap="none" rtlCol="0">
              <a:spAutoFit/>
            </a:bodyPr>
            <a:lstStyle/>
            <a:p>
              <a:pPr marL="0" marR="0" lvl="0" indent="0" algn="ctr" defTabSz="121901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80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字魂35号-经典雅黑" panose="02000000000000000000" pitchFamily="2" charset="-122"/>
                  <a:ea typeface="字魂35号-经典雅黑" panose="02000000000000000000" pitchFamily="2" charset="-122"/>
                </a:rPr>
                <a:t>3</a:t>
              </a:r>
              <a:endParaRPr kumimoji="0" lang="zh-CN" altLang="en-US" sz="80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字魂35号-经典雅黑" panose="02000000000000000000" pitchFamily="2" charset="-122"/>
                <a:ea typeface="字魂35号-经典雅黑" panose="02000000000000000000" pitchFamily="2" charset="-122"/>
              </a:endParaRPr>
            </a:p>
          </p:txBody>
        </p:sp>
      </p:grpSp>
      <p:sp>
        <p:nvSpPr>
          <p:cNvPr id="38" name="矩形 69"/>
          <p:cNvSpPr>
            <a:spLocks noChangeArrowheads="1"/>
          </p:cNvSpPr>
          <p:nvPr/>
        </p:nvSpPr>
        <p:spPr bwMode="auto">
          <a:xfrm>
            <a:off x="4737259" y="3930223"/>
            <a:ext cx="2717483" cy="8309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8" tIns="45713" rIns="91428" bIns="45713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marL="0" marR="0" lvl="0" indent="0" algn="l" defTabSz="121910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字魂35号-经典雅黑" panose="02000000000000000000" pitchFamily="2" charset="-122"/>
                <a:ea typeface="字魂35号-经典雅黑" panose="02000000000000000000" pitchFamily="2" charset="-122"/>
              </a:rPr>
              <a:t>货币供给</a:t>
            </a:r>
          </a:p>
        </p:txBody>
      </p:sp>
    </p:spTree>
    <p:extLst>
      <p:ext uri="{BB962C8B-B14F-4D97-AF65-F5344CB8AC3E}">
        <p14:creationId xmlns:p14="http://schemas.microsoft.com/office/powerpoint/2010/main" val="8050430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文本框 22">
            <a:extLst>
              <a:ext uri="{FF2B5EF4-FFF2-40B4-BE49-F238E27FC236}">
                <a16:creationId xmlns:a16="http://schemas.microsoft.com/office/drawing/2014/main" id="{C9DCD46B-6920-4A56-A1C7-4EF94907D2EB}"/>
              </a:ext>
            </a:extLst>
          </p:cNvPr>
          <p:cNvSpPr txBox="1"/>
          <p:nvPr/>
        </p:nvSpPr>
        <p:spPr>
          <a:xfrm>
            <a:off x="1102161" y="250621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866943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dirty="0">
                <a:solidFill>
                  <a:srgbClr val="C81623"/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  <a:cs typeface="+mn-ea"/>
                <a:sym typeface="Arial" panose="020B0604020202020204" pitchFamily="34" charset="0"/>
              </a:rPr>
              <a:t>货币定义</a:t>
            </a:r>
          </a:p>
        </p:txBody>
      </p:sp>
      <p:pic>
        <p:nvPicPr>
          <p:cNvPr id="36" name="图片 3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8091" y="-90377"/>
            <a:ext cx="2504121" cy="1138238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E6A07895-8307-4B9A-8915-750C32FAFC82}"/>
              </a:ext>
            </a:extLst>
          </p:cNvPr>
          <p:cNvSpPr txBox="1"/>
          <p:nvPr/>
        </p:nvSpPr>
        <p:spPr>
          <a:xfrm>
            <a:off x="631763" y="1982450"/>
            <a:ext cx="10928474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dirty="0"/>
              <a:t>货币是固定充当一般等价物的特殊商品，必须是价值尺度和流通手段的统一。</a:t>
            </a:r>
            <a:endParaRPr lang="en-US" altLang="zh-CN" sz="2800" dirty="0"/>
          </a:p>
          <a:p>
            <a:pPr algn="l"/>
            <a:r>
              <a:rPr lang="zh-CN" altLang="en-US" sz="2800" dirty="0"/>
              <a:t>货币判断标准：（</a:t>
            </a:r>
            <a:r>
              <a:rPr lang="en-US" altLang="zh-CN" sz="2800" dirty="0"/>
              <a:t>1</a:t>
            </a:r>
            <a:r>
              <a:rPr lang="zh-CN" altLang="en-US" sz="2800" dirty="0"/>
              <a:t>）普遍接受性（</a:t>
            </a:r>
            <a:r>
              <a:rPr lang="en-US" altLang="zh-CN" sz="2800" dirty="0"/>
              <a:t>2</a:t>
            </a:r>
            <a:r>
              <a:rPr lang="zh-CN" altLang="en-US" sz="2800" dirty="0"/>
              <a:t>）是否支付利息（</a:t>
            </a:r>
            <a:r>
              <a:rPr lang="en-US" altLang="zh-CN" sz="2800" dirty="0"/>
              <a:t>3</a:t>
            </a:r>
            <a:r>
              <a:rPr lang="zh-CN" altLang="en-US" sz="2800" dirty="0"/>
              <a:t>）以交易行为的特征为标准</a:t>
            </a:r>
            <a:endParaRPr lang="en-US" altLang="zh-CN" sz="2800" dirty="0"/>
          </a:p>
          <a:p>
            <a:pPr algn="l"/>
            <a:endParaRPr lang="en-US" altLang="zh-CN" sz="1400" dirty="0"/>
          </a:p>
          <a:p>
            <a:pPr algn="l"/>
            <a:r>
              <a:rPr lang="zh-CN" altLang="en-US" sz="2800" dirty="0"/>
              <a:t>狭义货币：</a:t>
            </a:r>
            <a:r>
              <a:rPr lang="en-US" altLang="zh-CN" sz="2800" dirty="0"/>
              <a:t>M1=C+D</a:t>
            </a:r>
          </a:p>
          <a:p>
            <a:pPr algn="l"/>
            <a:r>
              <a:rPr lang="zh-CN" altLang="en-US" sz="2800" dirty="0"/>
              <a:t>广义货币：</a:t>
            </a:r>
            <a:r>
              <a:rPr lang="en-US" altLang="zh-CN" sz="2800" dirty="0"/>
              <a:t>M2=M1+T</a:t>
            </a:r>
            <a:r>
              <a:rPr lang="zh-CN" altLang="en-US" sz="2800" dirty="0"/>
              <a:t>（注：</a:t>
            </a:r>
            <a:r>
              <a:rPr lang="en-US" altLang="zh-CN" sz="2800" dirty="0"/>
              <a:t>M3</a:t>
            </a:r>
            <a:r>
              <a:rPr lang="zh-CN" altLang="en-US" sz="2800" dirty="0"/>
              <a:t>和</a:t>
            </a:r>
            <a:r>
              <a:rPr lang="en-US" altLang="zh-CN" sz="2800" dirty="0"/>
              <a:t>L</a:t>
            </a:r>
            <a:r>
              <a:rPr lang="zh-CN" altLang="en-US" sz="2800" dirty="0"/>
              <a:t>不用过多关注）</a:t>
            </a:r>
          </a:p>
        </p:txBody>
      </p:sp>
    </p:spTree>
    <p:extLst>
      <p:ext uri="{BB962C8B-B14F-4D97-AF65-F5344CB8AC3E}">
        <p14:creationId xmlns:p14="http://schemas.microsoft.com/office/powerpoint/2010/main" val="29982501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7413D8F7-960A-4AC0-8E95-15FB87233B1B}"/>
              </a:ext>
            </a:extLst>
          </p:cNvPr>
          <p:cNvGrpSpPr/>
          <p:nvPr/>
        </p:nvGrpSpPr>
        <p:grpSpPr>
          <a:xfrm>
            <a:off x="541532" y="456537"/>
            <a:ext cx="2160513" cy="1360772"/>
            <a:chOff x="373605" y="283629"/>
            <a:chExt cx="2160513" cy="1360772"/>
          </a:xfrm>
        </p:grpSpPr>
        <p:sp>
          <p:nvSpPr>
            <p:cNvPr id="5" name="TextBox 4"/>
            <p:cNvSpPr txBox="1"/>
            <p:nvPr/>
          </p:nvSpPr>
          <p:spPr bwMode="auto">
            <a:xfrm>
              <a:off x="373605" y="283629"/>
              <a:ext cx="1563876" cy="943776"/>
            </a:xfrm>
            <a:prstGeom prst="rect">
              <a:avLst/>
            </a:prstGeom>
            <a:noFill/>
          </p:spPr>
          <p:txBody>
            <a:bodyPr wrap="none" lIns="121913" tIns="60956" rIns="121913" bIns="60956">
              <a:spAutoFit/>
            </a:bodyPr>
            <a:lstStyle/>
            <a:p>
              <a:pPr marL="0" marR="0" lvl="0" indent="0" algn="l" defTabSz="121901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5333" b="0" i="0" u="none" strike="noStrike" kern="0" cap="none" spc="-200" normalizeH="0" baseline="0" noProof="0" dirty="0">
                  <a:ln w="1905"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字魂35号-经典雅黑" panose="02000000000000000000" pitchFamily="2" charset="-122"/>
                  <a:ea typeface="字魂35号-经典雅黑" panose="02000000000000000000" pitchFamily="2" charset="-122"/>
                </a:rPr>
                <a:t>目录</a:t>
              </a:r>
            </a:p>
          </p:txBody>
        </p:sp>
        <p:sp>
          <p:nvSpPr>
            <p:cNvPr id="6" name="TextBox 5"/>
            <p:cNvSpPr txBox="1"/>
            <p:nvPr/>
          </p:nvSpPr>
          <p:spPr bwMode="auto">
            <a:xfrm>
              <a:off x="373605" y="1110865"/>
              <a:ext cx="2160513" cy="533536"/>
            </a:xfrm>
            <a:prstGeom prst="rect">
              <a:avLst/>
            </a:prstGeom>
            <a:noFill/>
          </p:spPr>
          <p:txBody>
            <a:bodyPr wrap="none" lIns="121913" tIns="60956" rIns="121913" bIns="60956">
              <a:spAutoFit/>
            </a:bodyPr>
            <a:lstStyle/>
            <a:p>
              <a:pPr marL="0" marR="0" lvl="0" indent="0" algn="ctr" defTabSz="121901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667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字魂35号-经典雅黑" panose="02000000000000000000" pitchFamily="2" charset="-122"/>
                  <a:ea typeface="字魂35号-经典雅黑" panose="02000000000000000000" pitchFamily="2" charset="-122"/>
                </a:rPr>
                <a:t>CONTENTS</a:t>
              </a:r>
              <a:endParaRPr kumimoji="0" lang="zh-CN" altLang="en-US" sz="2667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字魂35号-经典雅黑" panose="02000000000000000000" pitchFamily="2" charset="-122"/>
                <a:ea typeface="字魂35号-经典雅黑" panose="02000000000000000000" pitchFamily="2" charset="-122"/>
              </a:endParaRPr>
            </a:p>
          </p:txBody>
        </p: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59EB2A67-FD74-4134-96C9-17CE246D7E2D}"/>
              </a:ext>
            </a:extLst>
          </p:cNvPr>
          <p:cNvGrpSpPr/>
          <p:nvPr/>
        </p:nvGrpSpPr>
        <p:grpSpPr>
          <a:xfrm>
            <a:off x="3984059" y="1936024"/>
            <a:ext cx="3804218" cy="687948"/>
            <a:chOff x="3993858" y="1478759"/>
            <a:chExt cx="3804218" cy="687948"/>
          </a:xfrm>
        </p:grpSpPr>
        <p:sp>
          <p:nvSpPr>
            <p:cNvPr id="8" name="TextBox 7"/>
            <p:cNvSpPr txBox="1"/>
            <p:nvPr/>
          </p:nvSpPr>
          <p:spPr bwMode="auto">
            <a:xfrm>
              <a:off x="4781880" y="1478759"/>
              <a:ext cx="3016196" cy="677100"/>
            </a:xfrm>
            <a:prstGeom prst="rect">
              <a:avLst/>
            </a:prstGeom>
            <a:noFill/>
          </p:spPr>
          <p:txBody>
            <a:bodyPr wrap="none" lIns="121913" tIns="60956" rIns="121913" bIns="60956">
              <a:spAutoFit/>
            </a:bodyPr>
            <a:lstStyle/>
            <a:p>
              <a:pPr marL="0" marR="0" lvl="0" indent="0" algn="l" defTabSz="121910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360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字魂35号-经典雅黑" panose="02000000000000000000" pitchFamily="2" charset="-122"/>
                  <a:ea typeface="字魂35号-经典雅黑" panose="02000000000000000000" pitchFamily="2" charset="-122"/>
                </a:rPr>
                <a:t>预习内容检测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993858" y="1489607"/>
              <a:ext cx="788022" cy="677100"/>
            </a:xfrm>
            <a:prstGeom prst="rect">
              <a:avLst/>
            </a:prstGeom>
            <a:noFill/>
          </p:spPr>
          <p:txBody>
            <a:bodyPr wrap="none" lIns="121913" tIns="60956" rIns="121913" bIns="60956" rtlCol="0">
              <a:spAutoFit/>
            </a:bodyPr>
            <a:lstStyle/>
            <a:p>
              <a:pPr marL="0" marR="0" lvl="0" indent="0" algn="l" defTabSz="121901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6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字魂35号-经典雅黑" panose="02000000000000000000" pitchFamily="2" charset="-122"/>
                  <a:ea typeface="字魂35号-经典雅黑" panose="02000000000000000000" pitchFamily="2" charset="-122"/>
                </a:rPr>
                <a:t>01</a:t>
              </a:r>
              <a:endParaRPr kumimoji="0" lang="zh-CN" altLang="en-US" sz="3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字魂35号-经典雅黑" panose="02000000000000000000" pitchFamily="2" charset="-122"/>
                <a:ea typeface="字魂35号-经典雅黑" panose="02000000000000000000" pitchFamily="2" charset="-122"/>
              </a:endParaRPr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B0993134-6BA1-4CAA-BE6F-9ED07F69EAE4}"/>
              </a:ext>
            </a:extLst>
          </p:cNvPr>
          <p:cNvGrpSpPr/>
          <p:nvPr/>
        </p:nvGrpSpPr>
        <p:grpSpPr>
          <a:xfrm>
            <a:off x="3984059" y="4641446"/>
            <a:ext cx="4265883" cy="687948"/>
            <a:chOff x="3993858" y="1478759"/>
            <a:chExt cx="4265883" cy="687948"/>
          </a:xfrm>
        </p:grpSpPr>
        <p:sp>
          <p:nvSpPr>
            <p:cNvPr id="10" name="TextBox 7">
              <a:extLst>
                <a:ext uri="{FF2B5EF4-FFF2-40B4-BE49-F238E27FC236}">
                  <a16:creationId xmlns:a16="http://schemas.microsoft.com/office/drawing/2014/main" id="{16D0D477-A10D-433A-B7A5-E7B2E1FC00E7}"/>
                </a:ext>
              </a:extLst>
            </p:cNvPr>
            <p:cNvSpPr txBox="1"/>
            <p:nvPr/>
          </p:nvSpPr>
          <p:spPr bwMode="auto">
            <a:xfrm>
              <a:off x="4781880" y="1478759"/>
              <a:ext cx="3477861" cy="677100"/>
            </a:xfrm>
            <a:prstGeom prst="rect">
              <a:avLst/>
            </a:prstGeom>
            <a:noFill/>
          </p:spPr>
          <p:txBody>
            <a:bodyPr wrap="none" lIns="121913" tIns="60956" rIns="121913" bIns="60956">
              <a:spAutoFit/>
            </a:bodyPr>
            <a:lstStyle/>
            <a:p>
              <a:pPr marL="0" marR="0" lvl="0" indent="0" algn="l" defTabSz="121910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360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字魂35号-经典雅黑" panose="02000000000000000000" pitchFamily="2" charset="-122"/>
                  <a:ea typeface="字魂35号-经典雅黑" panose="02000000000000000000" pitchFamily="2" charset="-122"/>
                </a:rPr>
                <a:t>通货膨胀与紧缩</a:t>
              </a:r>
            </a:p>
          </p:txBody>
        </p:sp>
        <p:sp>
          <p:nvSpPr>
            <p:cNvPr id="11" name="TextBox 15">
              <a:extLst>
                <a:ext uri="{FF2B5EF4-FFF2-40B4-BE49-F238E27FC236}">
                  <a16:creationId xmlns:a16="http://schemas.microsoft.com/office/drawing/2014/main" id="{07F95305-64C8-49AD-933E-AAE07008E9C0}"/>
                </a:ext>
              </a:extLst>
            </p:cNvPr>
            <p:cNvSpPr txBox="1"/>
            <p:nvPr/>
          </p:nvSpPr>
          <p:spPr>
            <a:xfrm>
              <a:off x="3993858" y="1489607"/>
              <a:ext cx="788022" cy="677100"/>
            </a:xfrm>
            <a:prstGeom prst="rect">
              <a:avLst/>
            </a:prstGeom>
            <a:noFill/>
          </p:spPr>
          <p:txBody>
            <a:bodyPr wrap="none" lIns="121913" tIns="60956" rIns="121913" bIns="60956" rtlCol="0">
              <a:spAutoFit/>
            </a:bodyPr>
            <a:lstStyle/>
            <a:p>
              <a:pPr marL="0" marR="0" lvl="0" indent="0" algn="l" defTabSz="121901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6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字魂35号-经典雅黑" panose="02000000000000000000" pitchFamily="2" charset="-122"/>
                  <a:ea typeface="字魂35号-经典雅黑" panose="02000000000000000000" pitchFamily="2" charset="-122"/>
                </a:rPr>
                <a:t>04</a:t>
              </a:r>
              <a:endParaRPr kumimoji="0" lang="zh-CN" altLang="en-US" sz="3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字魂35号-经典雅黑" panose="02000000000000000000" pitchFamily="2" charset="-122"/>
                <a:ea typeface="字魂35号-经典雅黑" panose="02000000000000000000" pitchFamily="2" charset="-122"/>
              </a:endParaRP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C46034B8-7673-466E-8778-FD4D5DE3443F}"/>
              </a:ext>
            </a:extLst>
          </p:cNvPr>
          <p:cNvGrpSpPr/>
          <p:nvPr/>
        </p:nvGrpSpPr>
        <p:grpSpPr>
          <a:xfrm>
            <a:off x="3984059" y="3739638"/>
            <a:ext cx="2880888" cy="687948"/>
            <a:chOff x="3993858" y="1478759"/>
            <a:chExt cx="2880888" cy="687948"/>
          </a:xfrm>
        </p:grpSpPr>
        <p:sp>
          <p:nvSpPr>
            <p:cNvPr id="13" name="TextBox 7">
              <a:extLst>
                <a:ext uri="{FF2B5EF4-FFF2-40B4-BE49-F238E27FC236}">
                  <a16:creationId xmlns:a16="http://schemas.microsoft.com/office/drawing/2014/main" id="{7CC42332-8B64-4D97-AD3A-BE45A6D60B5D}"/>
                </a:ext>
              </a:extLst>
            </p:cNvPr>
            <p:cNvSpPr txBox="1"/>
            <p:nvPr/>
          </p:nvSpPr>
          <p:spPr bwMode="auto">
            <a:xfrm>
              <a:off x="4781880" y="1478759"/>
              <a:ext cx="2092866" cy="677100"/>
            </a:xfrm>
            <a:prstGeom prst="rect">
              <a:avLst/>
            </a:prstGeom>
            <a:noFill/>
          </p:spPr>
          <p:txBody>
            <a:bodyPr wrap="none" lIns="121913" tIns="60956" rIns="121913" bIns="60956">
              <a:spAutoFit/>
            </a:bodyPr>
            <a:lstStyle/>
            <a:p>
              <a:pPr marL="0" marR="0" lvl="0" indent="0" algn="l" defTabSz="121910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360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字魂35号-经典雅黑" panose="02000000000000000000" pitchFamily="2" charset="-122"/>
                  <a:ea typeface="字魂35号-经典雅黑" panose="02000000000000000000" pitchFamily="2" charset="-122"/>
                </a:rPr>
                <a:t>货币供给</a:t>
              </a:r>
            </a:p>
          </p:txBody>
        </p:sp>
        <p:sp>
          <p:nvSpPr>
            <p:cNvPr id="14" name="TextBox 15">
              <a:extLst>
                <a:ext uri="{FF2B5EF4-FFF2-40B4-BE49-F238E27FC236}">
                  <a16:creationId xmlns:a16="http://schemas.microsoft.com/office/drawing/2014/main" id="{41B904F7-B254-411A-8567-584F0C1C779D}"/>
                </a:ext>
              </a:extLst>
            </p:cNvPr>
            <p:cNvSpPr txBox="1"/>
            <p:nvPr/>
          </p:nvSpPr>
          <p:spPr>
            <a:xfrm>
              <a:off x="3993858" y="1489607"/>
              <a:ext cx="788022" cy="677100"/>
            </a:xfrm>
            <a:prstGeom prst="rect">
              <a:avLst/>
            </a:prstGeom>
            <a:noFill/>
          </p:spPr>
          <p:txBody>
            <a:bodyPr wrap="none" lIns="121913" tIns="60956" rIns="121913" bIns="60956" rtlCol="0">
              <a:spAutoFit/>
            </a:bodyPr>
            <a:lstStyle/>
            <a:p>
              <a:pPr marL="0" marR="0" lvl="0" indent="0" algn="l" defTabSz="121901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6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字魂35号-经典雅黑" panose="02000000000000000000" pitchFamily="2" charset="-122"/>
                  <a:ea typeface="字魂35号-经典雅黑" panose="02000000000000000000" pitchFamily="2" charset="-122"/>
                </a:rPr>
                <a:t>03</a:t>
              </a:r>
              <a:endParaRPr kumimoji="0" lang="zh-CN" altLang="en-US" sz="3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字魂35号-经典雅黑" panose="02000000000000000000" pitchFamily="2" charset="-122"/>
                <a:ea typeface="字魂35号-经典雅黑" panose="02000000000000000000" pitchFamily="2" charset="-122"/>
              </a:endParaRPr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5B065390-BFB3-488F-A964-001B9F81E8F9}"/>
              </a:ext>
            </a:extLst>
          </p:cNvPr>
          <p:cNvGrpSpPr/>
          <p:nvPr/>
        </p:nvGrpSpPr>
        <p:grpSpPr>
          <a:xfrm>
            <a:off x="3984059" y="2837831"/>
            <a:ext cx="2880888" cy="687948"/>
            <a:chOff x="3993858" y="1478759"/>
            <a:chExt cx="2880888" cy="687948"/>
          </a:xfrm>
        </p:grpSpPr>
        <p:sp>
          <p:nvSpPr>
            <p:cNvPr id="17" name="TextBox 7">
              <a:extLst>
                <a:ext uri="{FF2B5EF4-FFF2-40B4-BE49-F238E27FC236}">
                  <a16:creationId xmlns:a16="http://schemas.microsoft.com/office/drawing/2014/main" id="{7F4CA2E9-F045-408D-A721-621A60E5D770}"/>
                </a:ext>
              </a:extLst>
            </p:cNvPr>
            <p:cNvSpPr txBox="1"/>
            <p:nvPr/>
          </p:nvSpPr>
          <p:spPr bwMode="auto">
            <a:xfrm>
              <a:off x="4781880" y="1478759"/>
              <a:ext cx="2092866" cy="677100"/>
            </a:xfrm>
            <a:prstGeom prst="rect">
              <a:avLst/>
            </a:prstGeom>
            <a:noFill/>
          </p:spPr>
          <p:txBody>
            <a:bodyPr wrap="none" lIns="121913" tIns="60956" rIns="121913" bIns="60956">
              <a:spAutoFit/>
            </a:bodyPr>
            <a:lstStyle/>
            <a:p>
              <a:pPr marL="0" marR="0" lvl="0" indent="0" algn="l" defTabSz="121910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360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字魂35号-经典雅黑" panose="02000000000000000000" pitchFamily="2" charset="-122"/>
                  <a:ea typeface="字魂35号-经典雅黑" panose="02000000000000000000" pitchFamily="2" charset="-122"/>
                </a:rPr>
                <a:t>货币需求</a:t>
              </a:r>
            </a:p>
          </p:txBody>
        </p:sp>
        <p:sp>
          <p:nvSpPr>
            <p:cNvPr id="18" name="TextBox 15">
              <a:extLst>
                <a:ext uri="{FF2B5EF4-FFF2-40B4-BE49-F238E27FC236}">
                  <a16:creationId xmlns:a16="http://schemas.microsoft.com/office/drawing/2014/main" id="{F83E54A8-CA77-4B59-ACF8-87E1D880BBCD}"/>
                </a:ext>
              </a:extLst>
            </p:cNvPr>
            <p:cNvSpPr txBox="1"/>
            <p:nvPr/>
          </p:nvSpPr>
          <p:spPr>
            <a:xfrm>
              <a:off x="3993858" y="1489607"/>
              <a:ext cx="788022" cy="677100"/>
            </a:xfrm>
            <a:prstGeom prst="rect">
              <a:avLst/>
            </a:prstGeom>
            <a:noFill/>
          </p:spPr>
          <p:txBody>
            <a:bodyPr wrap="none" lIns="121913" tIns="60956" rIns="121913" bIns="60956" rtlCol="0">
              <a:spAutoFit/>
            </a:bodyPr>
            <a:lstStyle/>
            <a:p>
              <a:pPr marL="0" marR="0" lvl="0" indent="0" algn="l" defTabSz="121901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6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字魂35号-经典雅黑" panose="02000000000000000000" pitchFamily="2" charset="-122"/>
                  <a:ea typeface="字魂35号-经典雅黑" panose="02000000000000000000" pitchFamily="2" charset="-122"/>
                </a:rPr>
                <a:t>02</a:t>
              </a:r>
              <a:endParaRPr kumimoji="0" lang="zh-CN" altLang="en-US" sz="3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字魂35号-经典雅黑" panose="02000000000000000000" pitchFamily="2" charset="-122"/>
                <a:ea typeface="字魂35号-经典雅黑" panose="02000000000000000000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106731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文本框 22">
            <a:extLst>
              <a:ext uri="{FF2B5EF4-FFF2-40B4-BE49-F238E27FC236}">
                <a16:creationId xmlns:a16="http://schemas.microsoft.com/office/drawing/2014/main" id="{C9DCD46B-6920-4A56-A1C7-4EF94907D2EB}"/>
              </a:ext>
            </a:extLst>
          </p:cNvPr>
          <p:cNvSpPr txBox="1"/>
          <p:nvPr/>
        </p:nvSpPr>
        <p:spPr>
          <a:xfrm>
            <a:off x="728656" y="250621"/>
            <a:ext cx="21627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866943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dirty="0">
                <a:solidFill>
                  <a:srgbClr val="C81623"/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  <a:cs typeface="+mn-ea"/>
                <a:sym typeface="Arial" panose="020B0604020202020204" pitchFamily="34" charset="0"/>
              </a:rPr>
              <a:t>内生性</a:t>
            </a:r>
            <a:r>
              <a:rPr lang="en-US" altLang="zh-CN" sz="2400" dirty="0">
                <a:solidFill>
                  <a:srgbClr val="C81623"/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  <a:cs typeface="+mn-ea"/>
                <a:sym typeface="Arial" panose="020B0604020202020204" pitchFamily="34" charset="0"/>
              </a:rPr>
              <a:t>/</a:t>
            </a:r>
            <a:r>
              <a:rPr lang="zh-CN" altLang="en-US" sz="2400" dirty="0">
                <a:solidFill>
                  <a:srgbClr val="C81623"/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  <a:cs typeface="+mn-ea"/>
                <a:sym typeface="Arial" panose="020B0604020202020204" pitchFamily="34" charset="0"/>
              </a:rPr>
              <a:t>外生性</a:t>
            </a:r>
          </a:p>
        </p:txBody>
      </p:sp>
      <p:pic>
        <p:nvPicPr>
          <p:cNvPr id="36" name="图片 3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8091" y="-90377"/>
            <a:ext cx="2504121" cy="1138238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7A3D17D6-97CE-45B5-AD35-5A3A1A606239}"/>
              </a:ext>
            </a:extLst>
          </p:cNvPr>
          <p:cNvSpPr txBox="1"/>
          <p:nvPr/>
        </p:nvSpPr>
        <p:spPr>
          <a:xfrm>
            <a:off x="976650" y="2951947"/>
            <a:ext cx="1023870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800" dirty="0"/>
              <a:t>外生性：货币当局</a:t>
            </a:r>
            <a:r>
              <a:rPr lang="zh-CN" altLang="en-US" sz="2800" dirty="0">
                <a:solidFill>
                  <a:srgbClr val="FF0000"/>
                </a:solidFill>
              </a:rPr>
              <a:t>能</a:t>
            </a:r>
            <a:r>
              <a:rPr lang="zh-CN" altLang="en-US" sz="2800" dirty="0"/>
              <a:t>完全决定货币供给，</a:t>
            </a:r>
            <a:r>
              <a:rPr lang="zh-CN" altLang="en-US" sz="2800" dirty="0">
                <a:highlight>
                  <a:srgbClr val="FFFF00"/>
                </a:highlight>
              </a:rPr>
              <a:t>弗里德曼</a:t>
            </a:r>
            <a:r>
              <a:rPr lang="zh-CN" altLang="en-US" sz="2800" dirty="0"/>
              <a:t>、施瓦兹等</a:t>
            </a:r>
            <a:endParaRPr lang="en-US" altLang="zh-CN" sz="2800" dirty="0"/>
          </a:p>
          <a:p>
            <a:r>
              <a:rPr lang="zh-CN" altLang="en-US" sz="2800" dirty="0"/>
              <a:t>内生性：货币当局</a:t>
            </a:r>
            <a:r>
              <a:rPr lang="zh-CN" altLang="en-US" sz="2800" dirty="0">
                <a:solidFill>
                  <a:srgbClr val="FF0000"/>
                </a:solidFill>
              </a:rPr>
              <a:t>不能</a:t>
            </a:r>
            <a:r>
              <a:rPr lang="zh-CN" altLang="en-US" sz="2800" dirty="0"/>
              <a:t>完全决定货币供给，温特劳布、卡尔多等</a:t>
            </a:r>
            <a:endParaRPr lang="en-US" altLang="zh-CN" sz="2800" dirty="0"/>
          </a:p>
        </p:txBody>
      </p:sp>
    </p:spTree>
    <p:extLst>
      <p:ext uri="{BB962C8B-B14F-4D97-AF65-F5344CB8AC3E}">
        <p14:creationId xmlns:p14="http://schemas.microsoft.com/office/powerpoint/2010/main" val="28087299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文本框 22">
            <a:extLst>
              <a:ext uri="{FF2B5EF4-FFF2-40B4-BE49-F238E27FC236}">
                <a16:creationId xmlns:a16="http://schemas.microsoft.com/office/drawing/2014/main" id="{C9DCD46B-6920-4A56-A1C7-4EF94907D2EB}"/>
              </a:ext>
            </a:extLst>
          </p:cNvPr>
          <p:cNvSpPr txBox="1"/>
          <p:nvPr/>
        </p:nvSpPr>
        <p:spPr>
          <a:xfrm>
            <a:off x="332718" y="250621"/>
            <a:ext cx="29546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866943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dirty="0">
                <a:solidFill>
                  <a:srgbClr val="C81623"/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  <a:cs typeface="+mn-ea"/>
                <a:sym typeface="Arial" panose="020B0604020202020204" pitchFamily="34" charset="0"/>
              </a:rPr>
              <a:t>货币供应量及其构成</a:t>
            </a:r>
          </a:p>
        </p:txBody>
      </p:sp>
      <p:pic>
        <p:nvPicPr>
          <p:cNvPr id="36" name="图片 3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8091" y="-90377"/>
            <a:ext cx="2504121" cy="1138238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D6C7F78C-8923-4B3C-9A82-F79AAB139D29}"/>
              </a:ext>
            </a:extLst>
          </p:cNvPr>
          <p:cNvSpPr txBox="1"/>
          <p:nvPr/>
        </p:nvSpPr>
        <p:spPr>
          <a:xfrm>
            <a:off x="905436" y="1659285"/>
            <a:ext cx="10381129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dirty="0"/>
              <a:t>要求：</a:t>
            </a:r>
            <a:endParaRPr lang="en-US" altLang="zh-CN" sz="2800" dirty="0"/>
          </a:p>
          <a:p>
            <a:pPr algn="l"/>
            <a:r>
              <a:rPr lang="zh-CN" altLang="en-US" sz="2800" dirty="0"/>
              <a:t>主要记中国的，美国了解</a:t>
            </a:r>
            <a:endParaRPr lang="en-US" altLang="zh-CN" sz="2800" dirty="0"/>
          </a:p>
          <a:p>
            <a:pPr algn="l"/>
            <a:endParaRPr lang="en-US" altLang="zh-CN" sz="2800" dirty="0"/>
          </a:p>
          <a:p>
            <a:pPr algn="l"/>
            <a:r>
              <a:rPr lang="zh-CN" altLang="en-US" sz="2800" dirty="0">
                <a:solidFill>
                  <a:srgbClr val="FF0000"/>
                </a:solidFill>
              </a:rPr>
              <a:t>注：</a:t>
            </a:r>
            <a:r>
              <a:rPr lang="zh-CN" altLang="en-US" sz="2800" dirty="0"/>
              <a:t>一些特殊的资产归属问题</a:t>
            </a:r>
            <a:endParaRPr lang="en-US" altLang="zh-CN" sz="2800" dirty="0"/>
          </a:p>
          <a:p>
            <a:pPr algn="l"/>
            <a:r>
              <a:rPr lang="en-US" altLang="zh-CN" sz="2800" dirty="0">
                <a:solidFill>
                  <a:srgbClr val="FF0000"/>
                </a:solidFill>
              </a:rPr>
              <a:t>M1</a:t>
            </a:r>
            <a:r>
              <a:rPr lang="zh-CN" altLang="en-US" sz="2800" dirty="0">
                <a:solidFill>
                  <a:srgbClr val="FF0000"/>
                </a:solidFill>
              </a:rPr>
              <a:t>：</a:t>
            </a:r>
            <a:r>
              <a:rPr lang="zh-CN" altLang="en-US" sz="2800" dirty="0"/>
              <a:t>只有公众持有的现金</a:t>
            </a:r>
            <a:r>
              <a:rPr lang="en-US" altLang="zh-CN" sz="2800" dirty="0"/>
              <a:t>+</a:t>
            </a:r>
            <a:r>
              <a:rPr lang="zh-CN" altLang="en-US" sz="2800" dirty="0"/>
              <a:t>企事业单位活期存款</a:t>
            </a:r>
            <a:endParaRPr lang="en-US" altLang="zh-CN" sz="2800" dirty="0"/>
          </a:p>
          <a:p>
            <a:pPr algn="l"/>
            <a:r>
              <a:rPr lang="en-US" altLang="zh-CN" sz="2800" dirty="0">
                <a:solidFill>
                  <a:srgbClr val="FF0000"/>
                </a:solidFill>
              </a:rPr>
              <a:t>M2</a:t>
            </a:r>
            <a:r>
              <a:rPr lang="zh-CN" altLang="en-US" sz="2800" dirty="0">
                <a:solidFill>
                  <a:srgbClr val="FF0000"/>
                </a:solidFill>
              </a:rPr>
              <a:t>：</a:t>
            </a:r>
            <a:r>
              <a:rPr lang="zh-CN" altLang="en-US" sz="2800" dirty="0"/>
              <a:t>证券公司客户保证金，住房公积金存款，非金融机构在存款类金融机构存款，货币市场存款账户</a:t>
            </a:r>
            <a:endParaRPr lang="en-US" altLang="zh-CN" sz="2800" dirty="0"/>
          </a:p>
          <a:p>
            <a:pPr algn="l"/>
            <a:r>
              <a:rPr lang="en-US" altLang="zh-CN" sz="2800" dirty="0">
                <a:solidFill>
                  <a:srgbClr val="FF0000"/>
                </a:solidFill>
              </a:rPr>
              <a:t>M3</a:t>
            </a:r>
            <a:r>
              <a:rPr lang="zh-CN" altLang="en-US" sz="2800" dirty="0"/>
              <a:t>：短期国债</a:t>
            </a:r>
          </a:p>
        </p:txBody>
      </p:sp>
    </p:spTree>
    <p:extLst>
      <p:ext uri="{BB962C8B-B14F-4D97-AF65-F5344CB8AC3E}">
        <p14:creationId xmlns:p14="http://schemas.microsoft.com/office/powerpoint/2010/main" val="37471012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文本框 22">
            <a:extLst>
              <a:ext uri="{FF2B5EF4-FFF2-40B4-BE49-F238E27FC236}">
                <a16:creationId xmlns:a16="http://schemas.microsoft.com/office/drawing/2014/main" id="{C9DCD46B-6920-4A56-A1C7-4EF94907D2EB}"/>
              </a:ext>
            </a:extLst>
          </p:cNvPr>
          <p:cNvSpPr txBox="1"/>
          <p:nvPr/>
        </p:nvSpPr>
        <p:spPr>
          <a:xfrm>
            <a:off x="332717" y="250621"/>
            <a:ext cx="29546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866943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dirty="0">
                <a:solidFill>
                  <a:srgbClr val="C81623"/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  <a:cs typeface="+mn-ea"/>
                <a:sym typeface="Arial" panose="020B0604020202020204" pitchFamily="34" charset="0"/>
              </a:rPr>
              <a:t>存款货币扩张与紧缩</a:t>
            </a:r>
          </a:p>
        </p:txBody>
      </p:sp>
      <p:pic>
        <p:nvPicPr>
          <p:cNvPr id="36" name="图片 3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8091" y="-90377"/>
            <a:ext cx="2504121" cy="113823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4516FEE6-330B-4BD9-8D67-5119F019530D}"/>
                  </a:ext>
                </a:extLst>
              </p:cNvPr>
              <p:cNvSpPr txBox="1"/>
              <p:nvPr/>
            </p:nvSpPr>
            <p:spPr>
              <a:xfrm>
                <a:off x="654424" y="1120131"/>
                <a:ext cx="11178988" cy="46177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zh-CN" altLang="en-US" sz="2800" dirty="0"/>
                  <a:t>原始存款</a:t>
                </a:r>
                <a:r>
                  <a:rPr lang="en-US" altLang="zh-CN" sz="2800" dirty="0"/>
                  <a:t>/</a:t>
                </a:r>
                <a:r>
                  <a:rPr lang="zh-CN" altLang="en-US" sz="2800" dirty="0"/>
                  <a:t>派生存款：原始存款只改变货币存在形式不改变货币总量，派生存款改变货币总量。</a:t>
                </a:r>
                <a:endParaRPr lang="en-US" altLang="zh-CN" sz="2800" dirty="0"/>
              </a:p>
              <a:p>
                <a:pPr algn="l"/>
                <a:endParaRPr lang="en-US" altLang="zh-CN" sz="2800" dirty="0"/>
              </a:p>
              <a:p>
                <a:pPr algn="l"/>
                <a:r>
                  <a:rPr lang="zh-CN" altLang="en-US" sz="2800" dirty="0"/>
                  <a:t>存款货币多倍扩张</a:t>
                </a:r>
                <a:r>
                  <a:rPr lang="en-US" altLang="zh-CN" sz="2800" dirty="0"/>
                  <a:t>/</a:t>
                </a:r>
                <a:r>
                  <a:rPr lang="zh-CN" altLang="en-US" sz="2800" dirty="0"/>
                  <a:t>紧缩的简化假设：（</a:t>
                </a:r>
                <a:r>
                  <a:rPr lang="zh-CN" altLang="en-US" sz="2800" dirty="0">
                    <a:solidFill>
                      <a:srgbClr val="FF0000"/>
                    </a:solidFill>
                  </a:rPr>
                  <a:t>现场推导</a:t>
                </a:r>
                <a:r>
                  <a:rPr lang="zh-CN" altLang="en-US" sz="2800" dirty="0"/>
                  <a:t>）</a:t>
                </a:r>
                <a:endParaRPr lang="en-US" altLang="zh-CN" sz="2800" dirty="0"/>
              </a:p>
              <a:p>
                <a:pPr algn="l"/>
                <a:r>
                  <a:rPr lang="zh-CN" altLang="en-US" sz="2800" dirty="0"/>
                  <a:t>（</a:t>
                </a:r>
                <a:r>
                  <a:rPr lang="en-US" altLang="zh-CN" sz="2800" dirty="0"/>
                  <a:t>1</a:t>
                </a:r>
                <a:r>
                  <a:rPr lang="zh-CN" altLang="en-US" sz="2800" dirty="0"/>
                  <a:t>）</a:t>
                </a:r>
                <a:r>
                  <a:rPr lang="en-US" altLang="zh-CN" sz="2800" dirty="0"/>
                  <a:t>1</a:t>
                </a:r>
                <a:r>
                  <a:rPr lang="zh-CN" altLang="en-US" sz="2800" dirty="0"/>
                  <a:t>家中央银行</a:t>
                </a:r>
                <a:r>
                  <a:rPr lang="en-US" altLang="zh-CN" sz="2800" dirty="0"/>
                  <a:t>+2</a:t>
                </a:r>
                <a:r>
                  <a:rPr lang="zh-CN" altLang="en-US" sz="2800" dirty="0"/>
                  <a:t>家以上商业银行</a:t>
                </a:r>
                <a:endParaRPr lang="en-US" altLang="zh-CN" sz="2800" dirty="0"/>
              </a:p>
              <a:p>
                <a:pPr algn="l"/>
                <a:r>
                  <a:rPr lang="zh-CN" altLang="en-US" sz="2800" dirty="0"/>
                  <a:t>（</a:t>
                </a:r>
                <a:r>
                  <a:rPr lang="en-US" altLang="zh-CN" sz="2800" dirty="0"/>
                  <a:t>2</a:t>
                </a:r>
                <a:r>
                  <a:rPr lang="zh-CN" altLang="en-US" sz="2800" dirty="0"/>
                  <a:t>）存款准备金率为</a:t>
                </a:r>
                <a:r>
                  <a:rPr lang="en-US" altLang="zh-CN" sz="2800" dirty="0"/>
                  <a:t>10%</a:t>
                </a:r>
                <a:r>
                  <a:rPr lang="zh-CN" altLang="en-US" sz="2800" dirty="0"/>
                  <a:t>，商业银行只有活期存款而没有定期存款</a:t>
                </a:r>
                <a:endParaRPr lang="en-US" altLang="zh-CN" sz="2800" dirty="0"/>
              </a:p>
              <a:p>
                <a:pPr algn="l"/>
                <a:r>
                  <a:rPr lang="zh-CN" altLang="en-US" sz="2800" dirty="0"/>
                  <a:t>（</a:t>
                </a:r>
                <a:r>
                  <a:rPr lang="en-US" altLang="zh-CN" sz="2800" dirty="0"/>
                  <a:t>3</a:t>
                </a:r>
                <a:r>
                  <a:rPr lang="zh-CN" altLang="en-US" sz="2800" dirty="0"/>
                  <a:t>）商业银行不保留超额准备金</a:t>
                </a:r>
                <a:endParaRPr lang="en-US" altLang="zh-CN" sz="2800" dirty="0"/>
              </a:p>
              <a:p>
                <a:pPr algn="l"/>
                <a:r>
                  <a:rPr lang="zh-CN" altLang="en-US" sz="2800" dirty="0"/>
                  <a:t>（</a:t>
                </a:r>
                <a:r>
                  <a:rPr lang="en-US" altLang="zh-CN" sz="2800" dirty="0"/>
                  <a:t>4</a:t>
                </a:r>
                <a:r>
                  <a:rPr lang="zh-CN" altLang="en-US" sz="2800" dirty="0"/>
                  <a:t>）客户不持有现金，一收到现金马上存入银行</a:t>
                </a:r>
                <a:endParaRPr lang="en-US" altLang="zh-CN" sz="2800" dirty="0"/>
              </a:p>
              <a:p>
                <a:pPr algn="l"/>
                <a:endParaRPr lang="en-US" altLang="zh-CN" sz="2800" dirty="0"/>
              </a:p>
              <a:p>
                <a:r>
                  <a:rPr lang="zh-CN" altLang="en-US" sz="2800" dirty="0"/>
                  <a:t>公式：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num>
                      <m:den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altLang="zh-CN" sz="2800" dirty="0"/>
                  <a:t>·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</m:oMath>
                </a14:m>
                <a:r>
                  <a:rPr lang="zh-CN" altLang="en-US" sz="2800" dirty="0"/>
                  <a:t>，其中</a:t>
                </a:r>
                <a:r>
                  <a:rPr lang="en-US" altLang="zh-CN" sz="2800" dirty="0"/>
                  <a:t>r</a:t>
                </a:r>
                <a:r>
                  <a:rPr lang="zh-CN" altLang="en-US" sz="2800" dirty="0"/>
                  <a:t>为法定存款准备金率</a:t>
                </a:r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4516FEE6-330B-4BD9-8D67-5119F01953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424" y="1120131"/>
                <a:ext cx="11178988" cy="4617739"/>
              </a:xfrm>
              <a:prstGeom prst="rect">
                <a:avLst/>
              </a:prstGeom>
              <a:blipFill>
                <a:blip r:embed="rId4"/>
                <a:stretch>
                  <a:fillRect l="-1091" t="-1585" b="-1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507435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文本框 22">
            <a:extLst>
              <a:ext uri="{FF2B5EF4-FFF2-40B4-BE49-F238E27FC236}">
                <a16:creationId xmlns:a16="http://schemas.microsoft.com/office/drawing/2014/main" id="{C9DCD46B-6920-4A56-A1C7-4EF94907D2EB}"/>
              </a:ext>
            </a:extLst>
          </p:cNvPr>
          <p:cNvSpPr txBox="1"/>
          <p:nvPr/>
        </p:nvSpPr>
        <p:spPr>
          <a:xfrm>
            <a:off x="332717" y="250621"/>
            <a:ext cx="29546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866943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dirty="0">
                <a:solidFill>
                  <a:srgbClr val="C81623"/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  <a:cs typeface="+mn-ea"/>
                <a:sym typeface="Arial" panose="020B0604020202020204" pitchFamily="34" charset="0"/>
              </a:rPr>
              <a:t>存款货币扩张与紧缩</a:t>
            </a:r>
          </a:p>
        </p:txBody>
      </p:sp>
      <p:pic>
        <p:nvPicPr>
          <p:cNvPr id="36" name="图片 3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8091" y="-90377"/>
            <a:ext cx="2504121" cy="113823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4516FEE6-330B-4BD9-8D67-5119F019530D}"/>
                  </a:ext>
                </a:extLst>
              </p:cNvPr>
              <p:cNvSpPr txBox="1"/>
              <p:nvPr/>
            </p:nvSpPr>
            <p:spPr>
              <a:xfrm>
                <a:off x="332717" y="969002"/>
                <a:ext cx="4902671" cy="11327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zh-CN" altLang="en-US" sz="2800" dirty="0"/>
                  <a:t>简单乘数模型的</a:t>
                </a:r>
                <a:r>
                  <a:rPr lang="zh-CN" altLang="en-US" sz="2800" dirty="0">
                    <a:solidFill>
                      <a:srgbClr val="FF0000"/>
                    </a:solidFill>
                  </a:rPr>
                  <a:t>现场推导</a:t>
                </a:r>
                <a:r>
                  <a:rPr lang="zh-CN" altLang="en-US" sz="2800" dirty="0"/>
                  <a:t>：</a:t>
                </a:r>
                <a:endParaRPr lang="en-US" altLang="zh-CN" sz="2800" dirty="0"/>
              </a:p>
              <a:p>
                <a:pPr algn="l"/>
                <a:r>
                  <a:rPr lang="zh-CN" altLang="en-US" sz="2800" dirty="0"/>
                  <a:t>公式：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num>
                      <m:den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altLang="zh-CN" sz="2800" dirty="0"/>
                  <a:t>·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</m:oMath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4516FEE6-330B-4BD9-8D67-5119F01953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717" y="969002"/>
                <a:ext cx="4902671" cy="1132746"/>
              </a:xfrm>
              <a:prstGeom prst="rect">
                <a:avLst/>
              </a:prstGeom>
              <a:blipFill>
                <a:blip r:embed="rId4"/>
                <a:stretch>
                  <a:fillRect l="-2612" t="-6452" b="-64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130093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文本框 22">
            <a:extLst>
              <a:ext uri="{FF2B5EF4-FFF2-40B4-BE49-F238E27FC236}">
                <a16:creationId xmlns:a16="http://schemas.microsoft.com/office/drawing/2014/main" id="{C9DCD46B-6920-4A56-A1C7-4EF94907D2EB}"/>
              </a:ext>
            </a:extLst>
          </p:cNvPr>
          <p:cNvSpPr txBox="1"/>
          <p:nvPr/>
        </p:nvSpPr>
        <p:spPr>
          <a:xfrm>
            <a:off x="332714" y="250621"/>
            <a:ext cx="29546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866943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dirty="0">
                <a:solidFill>
                  <a:srgbClr val="C81623"/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  <a:cs typeface="+mn-ea"/>
                <a:sym typeface="Arial" panose="020B0604020202020204" pitchFamily="34" charset="0"/>
              </a:rPr>
              <a:t>简单乘数模型的缺陷</a:t>
            </a:r>
          </a:p>
        </p:txBody>
      </p:sp>
      <p:pic>
        <p:nvPicPr>
          <p:cNvPr id="36" name="图片 3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8091" y="-90377"/>
            <a:ext cx="2504121" cy="1138238"/>
          </a:xfrm>
          <a:prstGeom prst="rect">
            <a:avLst/>
          </a:prstGeom>
        </p:spPr>
      </p:pic>
      <p:grpSp>
        <p:nvGrpSpPr>
          <p:cNvPr id="5" name="组合 4">
            <a:extLst>
              <a:ext uri="{FF2B5EF4-FFF2-40B4-BE49-F238E27FC236}">
                <a16:creationId xmlns:a16="http://schemas.microsoft.com/office/drawing/2014/main" id="{192F634C-E0AA-4AE3-BCAD-86E0794E881F}"/>
              </a:ext>
            </a:extLst>
          </p:cNvPr>
          <p:cNvGrpSpPr/>
          <p:nvPr/>
        </p:nvGrpSpPr>
        <p:grpSpPr>
          <a:xfrm>
            <a:off x="1022335" y="1047861"/>
            <a:ext cx="10147330" cy="4864892"/>
            <a:chOff x="332714" y="1047861"/>
            <a:chExt cx="10147330" cy="4864892"/>
          </a:xfrm>
        </p:grpSpPr>
        <p:sp>
          <p:nvSpPr>
            <p:cNvPr id="2" name="文本框 1">
              <a:extLst>
                <a:ext uri="{FF2B5EF4-FFF2-40B4-BE49-F238E27FC236}">
                  <a16:creationId xmlns:a16="http://schemas.microsoft.com/office/drawing/2014/main" id="{0AD63B4B-5E22-4080-BA32-42FE05E7EC6B}"/>
                </a:ext>
              </a:extLst>
            </p:cNvPr>
            <p:cNvSpPr txBox="1"/>
            <p:nvPr/>
          </p:nvSpPr>
          <p:spPr>
            <a:xfrm>
              <a:off x="332714" y="1047861"/>
              <a:ext cx="10147330" cy="18158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2800" dirty="0"/>
                <a:t>简化假设：</a:t>
              </a:r>
              <a:endParaRPr lang="en-US" altLang="zh-CN" sz="2800" dirty="0"/>
            </a:p>
            <a:p>
              <a:pPr algn="l"/>
              <a:r>
                <a:rPr lang="en-US" altLang="zh-CN" sz="2800" dirty="0"/>
                <a:t>1.</a:t>
              </a:r>
              <a:r>
                <a:rPr lang="zh-CN" altLang="en-US" sz="2800" dirty="0"/>
                <a:t>商业银行会充分利用准备金而并不持有超额准备金</a:t>
              </a:r>
              <a:endParaRPr lang="en-US" altLang="zh-CN" sz="2800" dirty="0"/>
            </a:p>
            <a:p>
              <a:pPr algn="l"/>
              <a:r>
                <a:rPr lang="en-US" altLang="zh-CN" sz="2800" dirty="0"/>
                <a:t>2.</a:t>
              </a:r>
              <a:r>
                <a:rPr lang="zh-CN" altLang="en-US" sz="2800" dirty="0"/>
                <a:t>只有活期存款没有定期存款，因此不存在定期、活期存款转换</a:t>
              </a:r>
              <a:endParaRPr lang="en-US" altLang="zh-CN" sz="2800" dirty="0"/>
            </a:p>
            <a:p>
              <a:pPr algn="l"/>
              <a:r>
                <a:rPr lang="en-US" altLang="zh-CN" sz="2800" dirty="0"/>
                <a:t>3.</a:t>
              </a:r>
              <a:r>
                <a:rPr lang="zh-CN" altLang="en-US" sz="2800" dirty="0"/>
                <a:t>公众不持有现金</a:t>
              </a:r>
            </a:p>
          </p:txBody>
        </p:sp>
        <p:sp>
          <p:nvSpPr>
            <p:cNvPr id="3" name="箭头: 下 2">
              <a:extLst>
                <a:ext uri="{FF2B5EF4-FFF2-40B4-BE49-F238E27FC236}">
                  <a16:creationId xmlns:a16="http://schemas.microsoft.com/office/drawing/2014/main" id="{1380D4DD-E414-45BA-8A30-36AEB3AC1579}"/>
                </a:ext>
              </a:extLst>
            </p:cNvPr>
            <p:cNvSpPr/>
            <p:nvPr/>
          </p:nvSpPr>
          <p:spPr>
            <a:xfrm>
              <a:off x="3774141" y="2863743"/>
              <a:ext cx="242047" cy="1233128"/>
            </a:xfrm>
            <a:prstGeom prst="down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7A505BEB-329A-4275-956D-02525E1330F0}"/>
                </a:ext>
              </a:extLst>
            </p:cNvPr>
            <p:cNvSpPr txBox="1"/>
            <p:nvPr/>
          </p:nvSpPr>
          <p:spPr>
            <a:xfrm>
              <a:off x="332714" y="4096871"/>
              <a:ext cx="5838458" cy="18158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2800" dirty="0"/>
                <a:t>局限性：</a:t>
              </a:r>
              <a:endParaRPr lang="en-US" altLang="zh-CN" sz="2800" dirty="0"/>
            </a:p>
            <a:p>
              <a:pPr algn="l"/>
              <a:r>
                <a:rPr lang="en-US" altLang="zh-CN" sz="2800" dirty="0"/>
                <a:t>1.</a:t>
              </a:r>
              <a:r>
                <a:rPr lang="zh-CN" altLang="en-US" sz="2800" dirty="0"/>
                <a:t>存在超额准备金</a:t>
              </a:r>
              <a:endParaRPr lang="en-US" altLang="zh-CN" sz="2800" dirty="0"/>
            </a:p>
            <a:p>
              <a:pPr algn="l"/>
              <a:r>
                <a:rPr lang="en-US" altLang="zh-CN" sz="2800" dirty="0"/>
                <a:t>2.</a:t>
              </a:r>
              <a:r>
                <a:rPr lang="zh-CN" altLang="en-US" sz="2800" dirty="0"/>
                <a:t>存在定期存款</a:t>
              </a:r>
              <a:endParaRPr lang="en-US" altLang="zh-CN" sz="2800" dirty="0"/>
            </a:p>
            <a:p>
              <a:pPr algn="l"/>
              <a:r>
                <a:rPr lang="en-US" altLang="zh-CN" sz="2800" dirty="0"/>
                <a:t>3.</a:t>
              </a:r>
              <a:r>
                <a:rPr lang="zh-CN" altLang="en-US" sz="2800" dirty="0"/>
                <a:t>存在现金漏损（公众会持有现金）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230588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文本框 22">
            <a:extLst>
              <a:ext uri="{FF2B5EF4-FFF2-40B4-BE49-F238E27FC236}">
                <a16:creationId xmlns:a16="http://schemas.microsoft.com/office/drawing/2014/main" id="{C9DCD46B-6920-4A56-A1C7-4EF94907D2EB}"/>
              </a:ext>
            </a:extLst>
          </p:cNvPr>
          <p:cNvSpPr txBox="1"/>
          <p:nvPr/>
        </p:nvSpPr>
        <p:spPr>
          <a:xfrm>
            <a:off x="1102159" y="250621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866943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dirty="0">
                <a:solidFill>
                  <a:srgbClr val="C81623"/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  <a:cs typeface="+mn-ea"/>
                <a:sym typeface="Arial" panose="020B0604020202020204" pitchFamily="34" charset="0"/>
              </a:rPr>
              <a:t>乔顿模型</a:t>
            </a:r>
          </a:p>
        </p:txBody>
      </p:sp>
      <p:pic>
        <p:nvPicPr>
          <p:cNvPr id="36" name="图片 3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8091" y="-90377"/>
            <a:ext cx="2504121" cy="113823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13ACDA49-14CC-4CE2-B880-08D104B4EA65}"/>
                  </a:ext>
                </a:extLst>
              </p:cNvPr>
              <p:cNvSpPr txBox="1"/>
              <p:nvPr/>
            </p:nvSpPr>
            <p:spPr>
              <a:xfrm>
                <a:off x="138953" y="1047861"/>
                <a:ext cx="11914094" cy="50418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zh-CN" altLang="en-US" sz="2800" dirty="0"/>
                  <a:t>基础货币：中央银行能够</a:t>
                </a:r>
                <a:r>
                  <a:rPr lang="zh-CN" altLang="en-US" sz="2800" dirty="0">
                    <a:solidFill>
                      <a:srgbClr val="FF0000"/>
                    </a:solidFill>
                  </a:rPr>
                  <a:t>直接控制</a:t>
                </a:r>
                <a:r>
                  <a:rPr lang="zh-CN" altLang="en-US" sz="2800" dirty="0"/>
                  <a:t>的，并作为商业银行存款创造基础的那部分货币</a:t>
                </a:r>
                <a:endParaRPr lang="en-US" altLang="zh-CN" sz="2800" dirty="0"/>
              </a:p>
              <a:p>
                <a:pPr algn="l"/>
                <a:endParaRPr lang="en-US" altLang="zh-CN" sz="1400" dirty="0"/>
              </a:p>
              <a:p>
                <a:pPr algn="l"/>
                <a:r>
                  <a:rPr lang="zh-CN" altLang="en-US" sz="2800" dirty="0"/>
                  <a:t>基础货币：</a:t>
                </a:r>
                <a:r>
                  <a:rPr lang="en-US" altLang="zh-CN" sz="2800" dirty="0"/>
                  <a:t>B=R+C</a:t>
                </a:r>
              </a:p>
              <a:p>
                <a:pPr algn="l"/>
                <a:r>
                  <a:rPr lang="zh-CN" altLang="en-US" sz="2800" dirty="0"/>
                  <a:t>狭义货币：</a:t>
                </a:r>
                <a:r>
                  <a:rPr lang="en-US" altLang="zh-CN" sz="2800" dirty="0"/>
                  <a:t>M1=D+C</a:t>
                </a:r>
              </a:p>
              <a:p>
                <a:pPr algn="l"/>
                <a:endParaRPr lang="en-US" altLang="zh-CN" sz="1400" dirty="0"/>
              </a:p>
              <a:p>
                <a:r>
                  <a:rPr lang="zh-CN" altLang="en-US" sz="2800" dirty="0"/>
                  <a:t>货币乘数定义</a:t>
                </a:r>
                <a14:m>
                  <m:oMath xmlns:m="http://schemas.openxmlformats.org/officeDocument/2006/math">
                    <m:r>
                      <a:rPr lang="zh-CN" altLang="en-US" sz="2800" b="0" i="1" dirty="0">
                        <a:latin typeface="Cambria Math" panose="02040503050406030204" pitchFamily="18" charset="0"/>
                      </a:rPr>
                      <m:t>：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1=</m:t>
                    </m:r>
                    <m:f>
                      <m:f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den>
                    </m:f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num>
                      <m:den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den>
                    </m:f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num>
                      <m:den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𝑅𝑅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𝐸𝑅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den>
                    </m:f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num>
                      <m:den>
                        <m:sSub>
                          <m:sSubPr>
                            <m:ctrlP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sSub>
                          <m:sSubPr>
                            <m:ctrlP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den>
                    </m:f>
                  </m:oMath>
                </a14:m>
                <a:r>
                  <a:rPr lang="zh-CN" altLang="en-US" sz="2800" dirty="0"/>
                  <a:t>（</a:t>
                </a:r>
                <a:r>
                  <a:rPr lang="zh-CN" altLang="en-US" sz="2800" dirty="0">
                    <a:solidFill>
                      <a:srgbClr val="FF0000"/>
                    </a:solidFill>
                  </a:rPr>
                  <a:t>★ ★ ★ ★ ★ ★ </a:t>
                </a:r>
                <a:r>
                  <a:rPr lang="zh-CN" altLang="en-US" sz="2800" dirty="0"/>
                  <a:t>）</a:t>
                </a:r>
                <a:endParaRPr lang="en-US" altLang="zh-CN" sz="2800" b="0" dirty="0"/>
              </a:p>
              <a:p>
                <a:endParaRPr lang="en-US" altLang="zh-CN" sz="1400" b="0" dirty="0"/>
              </a:p>
              <a:p>
                <a:r>
                  <a:rPr lang="zh-CN" altLang="en-US" sz="2800" dirty="0"/>
                  <a:t>其中通货比例</a:t>
                </a:r>
                <a14:m>
                  <m:oMath xmlns:m="http://schemas.openxmlformats.org/officeDocument/2006/math"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8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num>
                      <m:den>
                        <m: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den>
                    </m:f>
                  </m:oMath>
                </a14:m>
                <a:r>
                  <a:rPr lang="zh-CN" altLang="en-US" sz="2800" dirty="0"/>
                  <a:t>，定期存款比例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num>
                      <m:den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den>
                    </m:f>
                  </m:oMath>
                </a14:m>
                <a:r>
                  <a:rPr lang="zh-CN" altLang="en-US" sz="2800" dirty="0"/>
                  <a:t>，超额准备金率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den>
                    </m:f>
                  </m:oMath>
                </a14:m>
                <a:r>
                  <a:rPr lang="zh-CN" altLang="en-US" sz="2800" dirty="0"/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zh-CN" altLang="en-US" sz="2800" i="0" dirty="0">
                    <a:latin typeface="+mj-lt"/>
                  </a:rPr>
                  <a:t>为活期存款法定准备金率</a:t>
                </a:r>
                <a:r>
                  <a:rPr lang="en-US" altLang="zh-CN" sz="2800" b="0" i="0" dirty="0">
                    <a:latin typeface="+mj-lt"/>
                  </a:rPr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zh-CN" altLang="en-US" sz="2800" dirty="0"/>
                  <a:t>为定期存款法定准备金率</a:t>
                </a:r>
                <a:endParaRPr lang="en-US" altLang="zh-CN" sz="2800" dirty="0"/>
              </a:p>
              <a:p>
                <a:endParaRPr lang="en-US" altLang="zh-CN" sz="28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CN" sz="2800" dirty="0"/>
                  <a:t> </a:t>
                </a:r>
                <a14:m>
                  <m:oMath xmlns:m="http://schemas.openxmlformats.org/officeDocument/2006/math">
                    <m:r>
                      <a:rPr lang="zh-CN" altLang="en-US" sz="2800" i="1" dirty="0" smtClean="0">
                        <a:latin typeface="Cambria Math" panose="02040503050406030204" pitchFamily="18" charset="0"/>
                      </a:rPr>
                      <m:t>、</m:t>
                    </m:r>
                    <m:sSub>
                      <m:sSub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zh-CN" altLang="en-US" sz="2800" dirty="0"/>
                  <a:t>由央行决定，</a:t>
                </a:r>
                <a:r>
                  <a:rPr lang="en-US" altLang="zh-CN" sz="28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800" i="1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zh-CN" altLang="en-US" sz="2800" dirty="0"/>
                  <a:t>由商业银行决定，</a:t>
                </a:r>
                <a:r>
                  <a:rPr lang="en-US" altLang="zh-CN" sz="28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800" i="1" dirty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zh-CN" sz="2800" dirty="0"/>
                  <a:t> </a:t>
                </a:r>
                <a14:m>
                  <m:oMath xmlns:m="http://schemas.openxmlformats.org/officeDocument/2006/math">
                    <m:r>
                      <a:rPr lang="zh-CN" altLang="en-US" sz="2800" i="1" dirty="0" smtClean="0">
                        <a:latin typeface="Cambria Math" panose="02040503050406030204" pitchFamily="18" charset="0"/>
                      </a:rPr>
                      <m:t>、</m:t>
                    </m:r>
                    <m:r>
                      <a:rPr lang="en-US" altLang="zh-CN" sz="2800" i="1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zh-CN" altLang="en-US" sz="2800" dirty="0"/>
                  <a:t>由社会公众决定</a:t>
                </a:r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13ACDA49-14CC-4CE2-B880-08D104B4EA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953" y="1047861"/>
                <a:ext cx="11914094" cy="5041893"/>
              </a:xfrm>
              <a:prstGeom prst="rect">
                <a:avLst/>
              </a:prstGeom>
              <a:blipFill>
                <a:blip r:embed="rId4"/>
                <a:stretch>
                  <a:fillRect l="-1075" t="-1451" r="-4043" b="-24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565549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文本框 22">
            <a:extLst>
              <a:ext uri="{FF2B5EF4-FFF2-40B4-BE49-F238E27FC236}">
                <a16:creationId xmlns:a16="http://schemas.microsoft.com/office/drawing/2014/main" id="{C9DCD46B-6920-4A56-A1C7-4EF94907D2EB}"/>
              </a:ext>
            </a:extLst>
          </p:cNvPr>
          <p:cNvSpPr txBox="1"/>
          <p:nvPr/>
        </p:nvSpPr>
        <p:spPr>
          <a:xfrm>
            <a:off x="640494" y="250621"/>
            <a:ext cx="23391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866943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dirty="0">
                <a:solidFill>
                  <a:srgbClr val="C81623"/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  <a:cs typeface="+mn-ea"/>
                <a:sym typeface="Arial" panose="020B0604020202020204" pitchFamily="34" charset="0"/>
              </a:rPr>
              <a:t>乔顿模型的扩展</a:t>
            </a:r>
          </a:p>
        </p:txBody>
      </p:sp>
      <p:pic>
        <p:nvPicPr>
          <p:cNvPr id="36" name="图片 3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8091" y="-90377"/>
            <a:ext cx="2504121" cy="113823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532F83ED-F8B7-440D-9A42-3AB3F99D74C4}"/>
                  </a:ext>
                </a:extLst>
              </p:cNvPr>
              <p:cNvSpPr txBox="1"/>
              <p:nvPr/>
            </p:nvSpPr>
            <p:spPr>
              <a:xfrm>
                <a:off x="506506" y="1497106"/>
                <a:ext cx="11178988" cy="33530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zh-CN" altLang="en-US" sz="2800" dirty="0"/>
                  <a:t>基础货币：</a:t>
                </a:r>
                <a:r>
                  <a:rPr lang="en-US" altLang="zh-CN" sz="2800" dirty="0"/>
                  <a:t>B=R+C</a:t>
                </a:r>
              </a:p>
              <a:p>
                <a:pPr algn="l"/>
                <a:r>
                  <a:rPr lang="zh-CN" altLang="en-US" sz="2800" dirty="0"/>
                  <a:t>广义货币：</a:t>
                </a:r>
                <a:r>
                  <a:rPr lang="en-US" altLang="zh-CN" sz="2800" dirty="0"/>
                  <a:t>M2=C+D+T</a:t>
                </a:r>
              </a:p>
              <a:p>
                <a:pPr algn="l"/>
                <a:endParaRPr lang="en-US" altLang="zh-CN" sz="1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den>
                      </m:f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  <m:sSub>
                            <m:sSub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</m:oMath>
                  </m:oMathPara>
                </a14:m>
                <a:endParaRPr lang="en-US" altLang="zh-CN" sz="2800" dirty="0"/>
              </a:p>
              <a:p>
                <a:endParaRPr lang="en-US" altLang="zh-CN" sz="2800" dirty="0"/>
              </a:p>
              <a:p>
                <a:r>
                  <a:rPr lang="zh-CN" altLang="en-US" sz="2800" dirty="0"/>
                  <a:t>定期存款无法定存款准备金要求：即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CN" sz="2800" dirty="0"/>
                  <a:t>=0</a:t>
                </a:r>
                <a:r>
                  <a:rPr lang="zh-CN" altLang="en-US" sz="2800" dirty="0"/>
                  <a:t>，对应公式即自动退化为书上</a:t>
                </a:r>
                <a:r>
                  <a:rPr lang="en-US" altLang="zh-CN" sz="2800" dirty="0"/>
                  <a:t>P295</a:t>
                </a:r>
                <a:r>
                  <a:rPr lang="zh-CN" altLang="en-US" sz="2800" dirty="0"/>
                  <a:t>页形式</a:t>
                </a:r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532F83ED-F8B7-440D-9A42-3AB3F99D74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506" y="1497106"/>
                <a:ext cx="11178988" cy="3353034"/>
              </a:xfrm>
              <a:prstGeom prst="rect">
                <a:avLst/>
              </a:prstGeom>
              <a:blipFill>
                <a:blip r:embed="rId4"/>
                <a:stretch>
                  <a:fillRect l="-1091" t="-2182" b="-4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706150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文本框 22">
            <a:extLst>
              <a:ext uri="{FF2B5EF4-FFF2-40B4-BE49-F238E27FC236}">
                <a16:creationId xmlns:a16="http://schemas.microsoft.com/office/drawing/2014/main" id="{C9DCD46B-6920-4A56-A1C7-4EF94907D2EB}"/>
              </a:ext>
            </a:extLst>
          </p:cNvPr>
          <p:cNvSpPr txBox="1"/>
          <p:nvPr/>
        </p:nvSpPr>
        <p:spPr>
          <a:xfrm>
            <a:off x="486609" y="250621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866943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dirty="0">
                <a:solidFill>
                  <a:srgbClr val="C81623"/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  <a:cs typeface="+mn-ea"/>
                <a:sym typeface="Arial" panose="020B0604020202020204" pitchFamily="34" charset="0"/>
              </a:rPr>
              <a:t>货币供给决定因素</a:t>
            </a:r>
          </a:p>
        </p:txBody>
      </p:sp>
      <p:pic>
        <p:nvPicPr>
          <p:cNvPr id="36" name="图片 3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8091" y="-90377"/>
            <a:ext cx="2504121" cy="113823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9F1C2A34-5C10-4DD8-ABFE-951582425F14}"/>
                  </a:ext>
                </a:extLst>
              </p:cNvPr>
              <p:cNvSpPr txBox="1"/>
              <p:nvPr/>
            </p:nvSpPr>
            <p:spPr>
              <a:xfrm>
                <a:off x="1381408" y="2197894"/>
                <a:ext cx="9429184" cy="24622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zh-CN" sz="2800" dirty="0"/>
                  <a:t>1.</a:t>
                </a:r>
                <a:r>
                  <a:rPr lang="zh-CN" altLang="en-US" sz="2800" b="1" dirty="0"/>
                  <a:t>基础货币</a:t>
                </a:r>
                <a:r>
                  <a:rPr lang="zh-CN" altLang="en-US" sz="2800" dirty="0"/>
                  <a:t>：由货币当局直接控制，属于货币当局的负债。</a:t>
                </a:r>
                <a:endParaRPr lang="en-US" altLang="zh-CN" sz="2800" dirty="0"/>
              </a:p>
              <a:p>
                <a:pPr algn="l"/>
                <a:r>
                  <a:rPr lang="en-US" altLang="zh-CN" sz="2800" dirty="0"/>
                  <a:t>2.</a:t>
                </a:r>
                <a:r>
                  <a:rPr lang="zh-CN" altLang="en-US" sz="2800" b="1" dirty="0"/>
                  <a:t>货币乘数</a:t>
                </a:r>
                <a:r>
                  <a:rPr lang="zh-CN" altLang="en-US" sz="2800" dirty="0"/>
                  <a:t>：</a:t>
                </a:r>
                <a:endParaRPr lang="en-US" altLang="zh-CN" sz="2800" dirty="0"/>
              </a:p>
              <a:p>
                <a:pPr algn="l"/>
                <a:r>
                  <a:rPr lang="en-US" altLang="zh-CN" sz="2800" dirty="0"/>
                  <a:t>	</a:t>
                </a:r>
                <a:r>
                  <a:rPr lang="zh-CN" altLang="en-US" sz="2800" dirty="0"/>
                  <a:t>影响因素：①</a:t>
                </a:r>
                <a:r>
                  <a:rPr lang="en-US" altLang="zh-CN" sz="2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800" i="1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800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zh-CN" altLang="en-US" sz="2800" dirty="0"/>
                  <a:t>与货币乘数反向变动</a:t>
                </a:r>
                <a:endParaRPr lang="en-US" altLang="zh-CN" sz="2800" dirty="0"/>
              </a:p>
              <a:p>
                <a:r>
                  <a:rPr lang="en-US" altLang="zh-CN" sz="2800" dirty="0"/>
                  <a:t>                            </a:t>
                </a:r>
                <a:r>
                  <a:rPr lang="zh-CN" altLang="en-US" sz="2800" dirty="0"/>
                  <a:t>②</a:t>
                </a:r>
                <a:r>
                  <a:rPr lang="en-US" altLang="zh-CN" sz="28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zh-CN" altLang="en-US" sz="2800" dirty="0"/>
                  <a:t>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sz="2800" dirty="0"/>
                  <a:t>反向变动，与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sz="2800" dirty="0"/>
                  <a:t>正向变动</a:t>
                </a:r>
                <a:endParaRPr lang="en-US" altLang="zh-CN" sz="2800" dirty="0"/>
              </a:p>
              <a:p>
                <a:endParaRPr lang="en-US" altLang="zh-CN" sz="1400" dirty="0"/>
              </a:p>
              <a:p>
                <a:r>
                  <a:rPr lang="zh-CN" altLang="en-US" sz="2800" dirty="0"/>
                  <a:t>（可以理解之后记忆，理解不了就</a:t>
                </a:r>
                <a:r>
                  <a:rPr lang="zh-CN" altLang="en-US" sz="2800" dirty="0">
                    <a:solidFill>
                      <a:srgbClr val="FF0000"/>
                    </a:solidFill>
                  </a:rPr>
                  <a:t>直接记住</a:t>
                </a:r>
                <a:r>
                  <a:rPr lang="zh-CN" altLang="en-US" sz="2800" dirty="0"/>
                  <a:t>）</a:t>
                </a:r>
                <a:endParaRPr lang="en-US" altLang="zh-CN" sz="2800" dirty="0"/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9F1C2A34-5C10-4DD8-ABFE-951582425F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1408" y="2197894"/>
                <a:ext cx="9429184" cy="2462213"/>
              </a:xfrm>
              <a:prstGeom prst="rect">
                <a:avLst/>
              </a:prstGeom>
              <a:blipFill>
                <a:blip r:embed="rId4"/>
                <a:stretch>
                  <a:fillRect l="-1358" t="-2978" r="-65" b="-59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372341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文本框 22">
            <a:extLst>
              <a:ext uri="{FF2B5EF4-FFF2-40B4-BE49-F238E27FC236}">
                <a16:creationId xmlns:a16="http://schemas.microsoft.com/office/drawing/2014/main" id="{C9DCD46B-6920-4A56-A1C7-4EF94907D2EB}"/>
              </a:ext>
            </a:extLst>
          </p:cNvPr>
          <p:cNvSpPr txBox="1"/>
          <p:nvPr/>
        </p:nvSpPr>
        <p:spPr>
          <a:xfrm>
            <a:off x="794388" y="250621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866943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dirty="0">
                <a:solidFill>
                  <a:srgbClr val="C81623"/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  <a:cs typeface="+mn-ea"/>
                <a:sym typeface="Arial" panose="020B0604020202020204" pitchFamily="34" charset="0"/>
              </a:rPr>
              <a:t>货币供给理论</a:t>
            </a:r>
          </a:p>
        </p:txBody>
      </p:sp>
      <p:pic>
        <p:nvPicPr>
          <p:cNvPr id="36" name="图片 3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8091" y="-90377"/>
            <a:ext cx="2504121" cy="11382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41F1C57E-E30C-4C45-BCE3-67F4F3E9EDA9}"/>
              </a:ext>
            </a:extLst>
          </p:cNvPr>
          <p:cNvSpPr txBox="1"/>
          <p:nvPr/>
        </p:nvSpPr>
        <p:spPr>
          <a:xfrm>
            <a:off x="1784564" y="2521059"/>
            <a:ext cx="8622873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800" dirty="0"/>
              <a:t>弗里德曼</a:t>
            </a:r>
            <a:r>
              <a:rPr lang="en-US" altLang="zh-CN" sz="2800" dirty="0"/>
              <a:t>-</a:t>
            </a:r>
            <a:r>
              <a:rPr lang="zh-CN" altLang="en-US" sz="2800" dirty="0"/>
              <a:t>施瓦兹模型：认为货币供给是一个外生变量</a:t>
            </a:r>
            <a:endParaRPr lang="en-US" altLang="zh-CN" sz="2800" dirty="0"/>
          </a:p>
          <a:p>
            <a:pPr algn="l"/>
            <a:r>
              <a:rPr lang="zh-CN" altLang="en-US" sz="2800" dirty="0"/>
              <a:t>卡甘模型：另一种变形方式。</a:t>
            </a:r>
            <a:endParaRPr lang="en-US" altLang="zh-CN" sz="2800" dirty="0"/>
          </a:p>
          <a:p>
            <a:pPr algn="l"/>
            <a:r>
              <a:rPr lang="zh-CN" altLang="en-US" sz="2800" dirty="0"/>
              <a:t>新观点：</a:t>
            </a:r>
            <a:endParaRPr lang="en-US" altLang="zh-CN" sz="2800" dirty="0"/>
          </a:p>
          <a:p>
            <a:pPr algn="l"/>
            <a:r>
              <a:rPr lang="en-US" altLang="zh-CN" sz="2800" dirty="0"/>
              <a:t>                                                                </a:t>
            </a:r>
            <a:r>
              <a:rPr lang="zh-CN" altLang="en-US" sz="2400" dirty="0">
                <a:solidFill>
                  <a:srgbClr val="FF0000"/>
                </a:solidFill>
              </a:rPr>
              <a:t>能理解尽量理解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5370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文本框 22">
            <a:extLst>
              <a:ext uri="{FF2B5EF4-FFF2-40B4-BE49-F238E27FC236}">
                <a16:creationId xmlns:a16="http://schemas.microsoft.com/office/drawing/2014/main" id="{C9DCD46B-6920-4A56-A1C7-4EF94907D2EB}"/>
              </a:ext>
            </a:extLst>
          </p:cNvPr>
          <p:cNvSpPr txBox="1"/>
          <p:nvPr/>
        </p:nvSpPr>
        <p:spPr>
          <a:xfrm>
            <a:off x="486612" y="250621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866943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dirty="0">
                <a:solidFill>
                  <a:srgbClr val="C81623"/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  <a:cs typeface="+mn-ea"/>
                <a:sym typeface="Arial" panose="020B0604020202020204" pitchFamily="34" charset="0"/>
              </a:rPr>
              <a:t>我国货币供给分析</a:t>
            </a:r>
          </a:p>
        </p:txBody>
      </p:sp>
      <p:pic>
        <p:nvPicPr>
          <p:cNvPr id="36" name="图片 3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8091" y="-90377"/>
            <a:ext cx="2504121" cy="11382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41F1C57E-E30C-4C45-BCE3-67F4F3E9EDA9}"/>
              </a:ext>
            </a:extLst>
          </p:cNvPr>
          <p:cNvSpPr txBox="1"/>
          <p:nvPr/>
        </p:nvSpPr>
        <p:spPr>
          <a:xfrm>
            <a:off x="1878399" y="2982724"/>
            <a:ext cx="843520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dirty="0"/>
              <a:t>我国货币供给体现出比较明显的内生性</a:t>
            </a:r>
            <a:endParaRPr lang="en-US" altLang="zh-CN" sz="2800" dirty="0"/>
          </a:p>
          <a:p>
            <a:pPr algn="l"/>
            <a:r>
              <a:rPr lang="en-US" altLang="zh-CN" sz="2400" dirty="0">
                <a:solidFill>
                  <a:srgbClr val="FF0000"/>
                </a:solidFill>
              </a:rPr>
              <a:t>                                                                          P304-307</a:t>
            </a:r>
            <a:r>
              <a:rPr lang="zh-CN" altLang="en-US" sz="2400" dirty="0">
                <a:solidFill>
                  <a:srgbClr val="FF0000"/>
                </a:solidFill>
              </a:rPr>
              <a:t>了解    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88146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24"/>
          <p:cNvGrpSpPr/>
          <p:nvPr/>
        </p:nvGrpSpPr>
        <p:grpSpPr>
          <a:xfrm>
            <a:off x="3630558" y="1537000"/>
            <a:ext cx="1447735" cy="1148889"/>
            <a:chOff x="3419345" y="385660"/>
            <a:chExt cx="1447546" cy="1149156"/>
          </a:xfrm>
          <a:solidFill>
            <a:schemeClr val="bg1"/>
          </a:solidFill>
          <a:effectLst/>
        </p:grpSpPr>
        <p:sp>
          <p:nvSpPr>
            <p:cNvPr id="26" name="椭圆 25"/>
            <p:cNvSpPr/>
            <p:nvPr/>
          </p:nvSpPr>
          <p:spPr>
            <a:xfrm flipV="1">
              <a:off x="3419345" y="946280"/>
              <a:ext cx="588536" cy="588536"/>
            </a:xfrm>
            <a:prstGeom prst="ellipse">
              <a:avLst/>
            </a:prstGeom>
            <a:solidFill>
              <a:schemeClr val="bg1">
                <a:alpha val="65000"/>
              </a:schemeClr>
            </a:solidFill>
            <a:ln w="4445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9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字魂35号-经典雅黑" panose="02000000000000000000" pitchFamily="2" charset="-122"/>
                <a:ea typeface="字魂35号-经典雅黑" panose="02000000000000000000" pitchFamily="2" charset="-122"/>
              </a:endParaRPr>
            </a:p>
          </p:txBody>
        </p:sp>
        <p:sp>
          <p:nvSpPr>
            <p:cNvPr id="27" name="椭圆 26"/>
            <p:cNvSpPr/>
            <p:nvPr/>
          </p:nvSpPr>
          <p:spPr>
            <a:xfrm flipV="1">
              <a:off x="4274117" y="1163083"/>
              <a:ext cx="299650" cy="299650"/>
            </a:xfrm>
            <a:prstGeom prst="ellipse">
              <a:avLst/>
            </a:prstGeom>
            <a:grpFill/>
            <a:ln w="4445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9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字魂35号-经典雅黑" panose="02000000000000000000" pitchFamily="2" charset="-122"/>
                <a:ea typeface="字魂35号-经典雅黑" panose="02000000000000000000" pitchFamily="2" charset="-122"/>
              </a:endParaRPr>
            </a:p>
          </p:txBody>
        </p:sp>
        <p:sp>
          <p:nvSpPr>
            <p:cNvPr id="28" name="椭圆 27"/>
            <p:cNvSpPr/>
            <p:nvPr/>
          </p:nvSpPr>
          <p:spPr>
            <a:xfrm flipV="1">
              <a:off x="4650079" y="385660"/>
              <a:ext cx="216812" cy="216812"/>
            </a:xfrm>
            <a:prstGeom prst="ellipse">
              <a:avLst/>
            </a:prstGeom>
            <a:solidFill>
              <a:schemeClr val="bg1">
                <a:alpha val="65000"/>
              </a:schemeClr>
            </a:solidFill>
            <a:ln w="4445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9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字魂35号-经典雅黑" panose="02000000000000000000" pitchFamily="2" charset="-122"/>
                <a:ea typeface="字魂35号-经典雅黑" panose="02000000000000000000" pitchFamily="2" charset="-122"/>
              </a:endParaRPr>
            </a:p>
          </p:txBody>
        </p:sp>
        <p:sp>
          <p:nvSpPr>
            <p:cNvPr id="29" name="椭圆 28"/>
            <p:cNvSpPr/>
            <p:nvPr/>
          </p:nvSpPr>
          <p:spPr>
            <a:xfrm flipV="1">
              <a:off x="4007881" y="550314"/>
              <a:ext cx="424390" cy="424390"/>
            </a:xfrm>
            <a:prstGeom prst="ellipse">
              <a:avLst/>
            </a:prstGeom>
            <a:grpFill/>
            <a:ln w="4445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9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字魂35号-经典雅黑" panose="02000000000000000000" pitchFamily="2" charset="-122"/>
                <a:ea typeface="字魂35号-经典雅黑" panose="02000000000000000000" pitchFamily="2" charset="-122"/>
              </a:endParaRPr>
            </a:p>
          </p:txBody>
        </p:sp>
      </p:grpSp>
      <p:grpSp>
        <p:nvGrpSpPr>
          <p:cNvPr id="13" name="组合 29"/>
          <p:cNvGrpSpPr/>
          <p:nvPr/>
        </p:nvGrpSpPr>
        <p:grpSpPr>
          <a:xfrm flipH="1" flipV="1">
            <a:off x="7110545" y="1979358"/>
            <a:ext cx="1447735" cy="1148889"/>
            <a:chOff x="3419345" y="385660"/>
            <a:chExt cx="1447546" cy="1149156"/>
          </a:xfrm>
          <a:solidFill>
            <a:schemeClr val="bg1"/>
          </a:solidFill>
          <a:effectLst/>
        </p:grpSpPr>
        <p:sp>
          <p:nvSpPr>
            <p:cNvPr id="31" name="椭圆 30"/>
            <p:cNvSpPr/>
            <p:nvPr/>
          </p:nvSpPr>
          <p:spPr>
            <a:xfrm flipV="1">
              <a:off x="3419345" y="946280"/>
              <a:ext cx="588536" cy="588536"/>
            </a:xfrm>
            <a:prstGeom prst="ellipse">
              <a:avLst/>
            </a:prstGeom>
            <a:solidFill>
              <a:schemeClr val="bg1">
                <a:alpha val="72000"/>
              </a:schemeClr>
            </a:solidFill>
            <a:ln w="4445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9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字魂35号-经典雅黑" panose="02000000000000000000" pitchFamily="2" charset="-122"/>
                <a:ea typeface="字魂35号-经典雅黑" panose="02000000000000000000" pitchFamily="2" charset="-122"/>
              </a:endParaRPr>
            </a:p>
          </p:txBody>
        </p:sp>
        <p:sp>
          <p:nvSpPr>
            <p:cNvPr id="32" name="椭圆 31"/>
            <p:cNvSpPr/>
            <p:nvPr/>
          </p:nvSpPr>
          <p:spPr>
            <a:xfrm flipV="1">
              <a:off x="4274117" y="1163083"/>
              <a:ext cx="299650" cy="299650"/>
            </a:xfrm>
            <a:prstGeom prst="ellipse">
              <a:avLst/>
            </a:prstGeom>
            <a:grpFill/>
            <a:ln w="4445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9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字魂35号-经典雅黑" panose="02000000000000000000" pitchFamily="2" charset="-122"/>
                <a:ea typeface="字魂35号-经典雅黑" panose="02000000000000000000" pitchFamily="2" charset="-122"/>
              </a:endParaRPr>
            </a:p>
          </p:txBody>
        </p:sp>
        <p:sp>
          <p:nvSpPr>
            <p:cNvPr id="33" name="椭圆 32"/>
            <p:cNvSpPr/>
            <p:nvPr/>
          </p:nvSpPr>
          <p:spPr>
            <a:xfrm flipV="1">
              <a:off x="4650079" y="385660"/>
              <a:ext cx="216812" cy="216812"/>
            </a:xfrm>
            <a:prstGeom prst="ellipse">
              <a:avLst/>
            </a:prstGeom>
            <a:solidFill>
              <a:schemeClr val="bg1">
                <a:alpha val="72000"/>
              </a:schemeClr>
            </a:solidFill>
            <a:ln w="4445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9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字魂35号-经典雅黑" panose="02000000000000000000" pitchFamily="2" charset="-122"/>
                <a:ea typeface="字魂35号-经典雅黑" panose="02000000000000000000" pitchFamily="2" charset="-122"/>
              </a:endParaRPr>
            </a:p>
          </p:txBody>
        </p:sp>
        <p:sp>
          <p:nvSpPr>
            <p:cNvPr id="34" name="椭圆 33"/>
            <p:cNvSpPr/>
            <p:nvPr/>
          </p:nvSpPr>
          <p:spPr>
            <a:xfrm flipV="1">
              <a:off x="4007881" y="550314"/>
              <a:ext cx="424390" cy="424390"/>
            </a:xfrm>
            <a:prstGeom prst="ellipse">
              <a:avLst/>
            </a:prstGeom>
            <a:grpFill/>
            <a:ln w="4445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9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字魂35号-经典雅黑" panose="02000000000000000000" pitchFamily="2" charset="-122"/>
                <a:ea typeface="字魂35号-经典雅黑" panose="02000000000000000000" pitchFamily="2" charset="-122"/>
              </a:endParaRPr>
            </a:p>
          </p:txBody>
        </p:sp>
      </p:grpSp>
      <p:grpSp>
        <p:nvGrpSpPr>
          <p:cNvPr id="14" name="组合 34"/>
          <p:cNvGrpSpPr/>
          <p:nvPr/>
        </p:nvGrpSpPr>
        <p:grpSpPr>
          <a:xfrm>
            <a:off x="5088117" y="1370775"/>
            <a:ext cx="1996835" cy="1996112"/>
            <a:chOff x="3606461" y="1664340"/>
            <a:chExt cx="1040024" cy="1040024"/>
          </a:xfrm>
          <a:solidFill>
            <a:srgbClr val="C81623"/>
          </a:solidFill>
          <a:effectLst/>
        </p:grpSpPr>
        <p:sp>
          <p:nvSpPr>
            <p:cNvPr id="36" name="椭圆 35"/>
            <p:cNvSpPr/>
            <p:nvPr/>
          </p:nvSpPr>
          <p:spPr>
            <a:xfrm>
              <a:off x="3606461" y="1664340"/>
              <a:ext cx="1040024" cy="1040024"/>
            </a:xfrm>
            <a:prstGeom prst="ellipse">
              <a:avLst/>
            </a:prstGeom>
            <a:grpFill/>
            <a:ln w="4445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9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字魂35号-经典雅黑" panose="02000000000000000000" pitchFamily="2" charset="-122"/>
                <a:ea typeface="字魂35号-经典雅黑" panose="02000000000000000000" pitchFamily="2" charset="-122"/>
              </a:endParaRPr>
            </a:p>
          </p:txBody>
        </p:sp>
        <p:sp>
          <p:nvSpPr>
            <p:cNvPr id="37" name="文本框 1"/>
            <p:cNvSpPr txBox="1"/>
            <p:nvPr/>
          </p:nvSpPr>
          <p:spPr>
            <a:xfrm>
              <a:off x="3989646" y="1869363"/>
              <a:ext cx="267335" cy="689545"/>
            </a:xfrm>
            <a:prstGeom prst="rect">
              <a:avLst/>
            </a:prstGeom>
            <a:grpFill/>
            <a:ln>
              <a:noFill/>
            </a:ln>
            <a:effectLst/>
          </p:spPr>
          <p:txBody>
            <a:bodyPr wrap="none" rtlCol="0">
              <a:spAutoFit/>
            </a:bodyPr>
            <a:lstStyle/>
            <a:p>
              <a:pPr marL="0" marR="0" lvl="0" indent="0" algn="ctr" defTabSz="121901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80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字魂35号-经典雅黑" panose="02000000000000000000" pitchFamily="2" charset="-122"/>
                  <a:ea typeface="字魂35号-经典雅黑" panose="02000000000000000000" pitchFamily="2" charset="-122"/>
                </a:rPr>
                <a:t>1</a:t>
              </a:r>
              <a:endParaRPr kumimoji="0" lang="zh-CN" altLang="en-US" sz="80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字魂35号-经典雅黑" panose="02000000000000000000" pitchFamily="2" charset="-122"/>
                <a:ea typeface="字魂35号-经典雅黑" panose="02000000000000000000" pitchFamily="2" charset="-122"/>
              </a:endParaRPr>
            </a:p>
          </p:txBody>
        </p:sp>
      </p:grpSp>
      <p:sp>
        <p:nvSpPr>
          <p:cNvPr id="38" name="矩形 69"/>
          <p:cNvSpPr>
            <a:spLocks noChangeArrowheads="1"/>
          </p:cNvSpPr>
          <p:nvPr/>
        </p:nvSpPr>
        <p:spPr bwMode="auto">
          <a:xfrm>
            <a:off x="4161573" y="3930223"/>
            <a:ext cx="3868855" cy="8309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8" tIns="45713" rIns="91428" bIns="45713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marL="0" marR="0" lvl="0" indent="0" algn="l" defTabSz="121910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字魂35号-经典雅黑" panose="02000000000000000000" pitchFamily="2" charset="-122"/>
                <a:ea typeface="字魂35号-经典雅黑" panose="02000000000000000000" pitchFamily="2" charset="-122"/>
              </a:rPr>
              <a:t>预习内容检测</a:t>
            </a:r>
          </a:p>
        </p:txBody>
      </p:sp>
    </p:spTree>
    <p:extLst>
      <p:ext uri="{BB962C8B-B14F-4D97-AF65-F5344CB8AC3E}">
        <p14:creationId xmlns:p14="http://schemas.microsoft.com/office/powerpoint/2010/main" val="6974937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24"/>
          <p:cNvGrpSpPr/>
          <p:nvPr/>
        </p:nvGrpSpPr>
        <p:grpSpPr>
          <a:xfrm>
            <a:off x="3630558" y="1537000"/>
            <a:ext cx="1447735" cy="1148889"/>
            <a:chOff x="3419345" y="385660"/>
            <a:chExt cx="1447546" cy="1149156"/>
          </a:xfrm>
          <a:solidFill>
            <a:schemeClr val="bg1"/>
          </a:solidFill>
          <a:effectLst/>
        </p:grpSpPr>
        <p:sp>
          <p:nvSpPr>
            <p:cNvPr id="26" name="椭圆 25"/>
            <p:cNvSpPr/>
            <p:nvPr/>
          </p:nvSpPr>
          <p:spPr>
            <a:xfrm flipV="1">
              <a:off x="3419345" y="946280"/>
              <a:ext cx="588536" cy="588536"/>
            </a:xfrm>
            <a:prstGeom prst="ellipse">
              <a:avLst/>
            </a:prstGeom>
            <a:solidFill>
              <a:schemeClr val="bg1">
                <a:alpha val="65000"/>
              </a:schemeClr>
            </a:solidFill>
            <a:ln w="4445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9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字魂35号-经典雅黑" panose="02000000000000000000" pitchFamily="2" charset="-122"/>
                <a:ea typeface="字魂35号-经典雅黑" panose="02000000000000000000" pitchFamily="2" charset="-122"/>
              </a:endParaRPr>
            </a:p>
          </p:txBody>
        </p:sp>
        <p:sp>
          <p:nvSpPr>
            <p:cNvPr id="27" name="椭圆 26"/>
            <p:cNvSpPr/>
            <p:nvPr/>
          </p:nvSpPr>
          <p:spPr>
            <a:xfrm flipV="1">
              <a:off x="4274117" y="1163083"/>
              <a:ext cx="299650" cy="299650"/>
            </a:xfrm>
            <a:prstGeom prst="ellipse">
              <a:avLst/>
            </a:prstGeom>
            <a:grpFill/>
            <a:ln w="4445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9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字魂35号-经典雅黑" panose="02000000000000000000" pitchFamily="2" charset="-122"/>
                <a:ea typeface="字魂35号-经典雅黑" panose="02000000000000000000" pitchFamily="2" charset="-122"/>
              </a:endParaRPr>
            </a:p>
          </p:txBody>
        </p:sp>
        <p:sp>
          <p:nvSpPr>
            <p:cNvPr id="28" name="椭圆 27"/>
            <p:cNvSpPr/>
            <p:nvPr/>
          </p:nvSpPr>
          <p:spPr>
            <a:xfrm flipV="1">
              <a:off x="4650079" y="385660"/>
              <a:ext cx="216812" cy="216812"/>
            </a:xfrm>
            <a:prstGeom prst="ellipse">
              <a:avLst/>
            </a:prstGeom>
            <a:solidFill>
              <a:schemeClr val="bg1">
                <a:alpha val="65000"/>
              </a:schemeClr>
            </a:solidFill>
            <a:ln w="4445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9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字魂35号-经典雅黑" panose="02000000000000000000" pitchFamily="2" charset="-122"/>
                <a:ea typeface="字魂35号-经典雅黑" panose="02000000000000000000" pitchFamily="2" charset="-122"/>
              </a:endParaRPr>
            </a:p>
          </p:txBody>
        </p:sp>
        <p:sp>
          <p:nvSpPr>
            <p:cNvPr id="29" name="椭圆 28"/>
            <p:cNvSpPr/>
            <p:nvPr/>
          </p:nvSpPr>
          <p:spPr>
            <a:xfrm flipV="1">
              <a:off x="4007881" y="550314"/>
              <a:ext cx="424390" cy="424390"/>
            </a:xfrm>
            <a:prstGeom prst="ellipse">
              <a:avLst/>
            </a:prstGeom>
            <a:grpFill/>
            <a:ln w="4445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9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字魂35号-经典雅黑" panose="02000000000000000000" pitchFamily="2" charset="-122"/>
                <a:ea typeface="字魂35号-经典雅黑" panose="02000000000000000000" pitchFamily="2" charset="-122"/>
              </a:endParaRPr>
            </a:p>
          </p:txBody>
        </p:sp>
      </p:grpSp>
      <p:grpSp>
        <p:nvGrpSpPr>
          <p:cNvPr id="13" name="组合 29"/>
          <p:cNvGrpSpPr/>
          <p:nvPr/>
        </p:nvGrpSpPr>
        <p:grpSpPr>
          <a:xfrm flipH="1" flipV="1">
            <a:off x="7110545" y="1979358"/>
            <a:ext cx="1447735" cy="1148889"/>
            <a:chOff x="3419345" y="385660"/>
            <a:chExt cx="1447546" cy="1149156"/>
          </a:xfrm>
          <a:solidFill>
            <a:schemeClr val="bg1"/>
          </a:solidFill>
          <a:effectLst/>
        </p:grpSpPr>
        <p:sp>
          <p:nvSpPr>
            <p:cNvPr id="31" name="椭圆 30"/>
            <p:cNvSpPr/>
            <p:nvPr/>
          </p:nvSpPr>
          <p:spPr>
            <a:xfrm flipV="1">
              <a:off x="3419345" y="946280"/>
              <a:ext cx="588536" cy="588536"/>
            </a:xfrm>
            <a:prstGeom prst="ellipse">
              <a:avLst/>
            </a:prstGeom>
            <a:solidFill>
              <a:schemeClr val="bg1">
                <a:alpha val="72000"/>
              </a:schemeClr>
            </a:solidFill>
            <a:ln w="4445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9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字魂35号-经典雅黑" panose="02000000000000000000" pitchFamily="2" charset="-122"/>
                <a:ea typeface="字魂35号-经典雅黑" panose="02000000000000000000" pitchFamily="2" charset="-122"/>
              </a:endParaRPr>
            </a:p>
          </p:txBody>
        </p:sp>
        <p:sp>
          <p:nvSpPr>
            <p:cNvPr id="32" name="椭圆 31"/>
            <p:cNvSpPr/>
            <p:nvPr/>
          </p:nvSpPr>
          <p:spPr>
            <a:xfrm flipV="1">
              <a:off x="4274117" y="1163083"/>
              <a:ext cx="299650" cy="299650"/>
            </a:xfrm>
            <a:prstGeom prst="ellipse">
              <a:avLst/>
            </a:prstGeom>
            <a:grpFill/>
            <a:ln w="4445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9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字魂35号-经典雅黑" panose="02000000000000000000" pitchFamily="2" charset="-122"/>
                <a:ea typeface="字魂35号-经典雅黑" panose="02000000000000000000" pitchFamily="2" charset="-122"/>
              </a:endParaRPr>
            </a:p>
          </p:txBody>
        </p:sp>
        <p:sp>
          <p:nvSpPr>
            <p:cNvPr id="33" name="椭圆 32"/>
            <p:cNvSpPr/>
            <p:nvPr/>
          </p:nvSpPr>
          <p:spPr>
            <a:xfrm flipV="1">
              <a:off x="4650079" y="385660"/>
              <a:ext cx="216812" cy="216812"/>
            </a:xfrm>
            <a:prstGeom prst="ellipse">
              <a:avLst/>
            </a:prstGeom>
            <a:solidFill>
              <a:schemeClr val="bg1">
                <a:alpha val="72000"/>
              </a:schemeClr>
            </a:solidFill>
            <a:ln w="4445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9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字魂35号-经典雅黑" panose="02000000000000000000" pitchFamily="2" charset="-122"/>
                <a:ea typeface="字魂35号-经典雅黑" panose="02000000000000000000" pitchFamily="2" charset="-122"/>
              </a:endParaRPr>
            </a:p>
          </p:txBody>
        </p:sp>
        <p:sp>
          <p:nvSpPr>
            <p:cNvPr id="34" name="椭圆 33"/>
            <p:cNvSpPr/>
            <p:nvPr/>
          </p:nvSpPr>
          <p:spPr>
            <a:xfrm flipV="1">
              <a:off x="4007881" y="550314"/>
              <a:ext cx="424390" cy="424390"/>
            </a:xfrm>
            <a:prstGeom prst="ellipse">
              <a:avLst/>
            </a:prstGeom>
            <a:grpFill/>
            <a:ln w="4445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9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字魂35号-经典雅黑" panose="02000000000000000000" pitchFamily="2" charset="-122"/>
                <a:ea typeface="字魂35号-经典雅黑" panose="02000000000000000000" pitchFamily="2" charset="-122"/>
              </a:endParaRPr>
            </a:p>
          </p:txBody>
        </p:sp>
      </p:grpSp>
      <p:grpSp>
        <p:nvGrpSpPr>
          <p:cNvPr id="14" name="组合 34"/>
          <p:cNvGrpSpPr/>
          <p:nvPr/>
        </p:nvGrpSpPr>
        <p:grpSpPr>
          <a:xfrm>
            <a:off x="5088117" y="1370775"/>
            <a:ext cx="1996835" cy="1996112"/>
            <a:chOff x="3606461" y="1664340"/>
            <a:chExt cx="1040024" cy="1040024"/>
          </a:xfrm>
          <a:solidFill>
            <a:srgbClr val="C81623"/>
          </a:solidFill>
          <a:effectLst/>
        </p:grpSpPr>
        <p:sp>
          <p:nvSpPr>
            <p:cNvPr id="36" name="椭圆 35"/>
            <p:cNvSpPr/>
            <p:nvPr/>
          </p:nvSpPr>
          <p:spPr>
            <a:xfrm>
              <a:off x="3606461" y="1664340"/>
              <a:ext cx="1040024" cy="1040024"/>
            </a:xfrm>
            <a:prstGeom prst="ellipse">
              <a:avLst/>
            </a:prstGeom>
            <a:grpFill/>
            <a:ln w="4445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9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字魂35号-经典雅黑" panose="02000000000000000000" pitchFamily="2" charset="-122"/>
                <a:ea typeface="字魂35号-经典雅黑" panose="02000000000000000000" pitchFamily="2" charset="-122"/>
              </a:endParaRPr>
            </a:p>
          </p:txBody>
        </p:sp>
        <p:sp>
          <p:nvSpPr>
            <p:cNvPr id="37" name="文本框 1"/>
            <p:cNvSpPr txBox="1"/>
            <p:nvPr/>
          </p:nvSpPr>
          <p:spPr>
            <a:xfrm>
              <a:off x="3868585" y="1869363"/>
              <a:ext cx="509458" cy="689545"/>
            </a:xfrm>
            <a:prstGeom prst="rect">
              <a:avLst/>
            </a:prstGeom>
            <a:grpFill/>
            <a:ln>
              <a:noFill/>
            </a:ln>
            <a:effectLst/>
          </p:spPr>
          <p:txBody>
            <a:bodyPr wrap="none" rtlCol="0">
              <a:spAutoFit/>
            </a:bodyPr>
            <a:lstStyle/>
            <a:p>
              <a:pPr marL="0" marR="0" lvl="0" indent="0" algn="ctr" defTabSz="121901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80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字魂35号-经典雅黑" panose="02000000000000000000" pitchFamily="2" charset="-122"/>
                  <a:ea typeface="字魂35号-经典雅黑" panose="02000000000000000000" pitchFamily="2" charset="-122"/>
                </a:rPr>
                <a:t>4</a:t>
              </a:r>
              <a:endParaRPr kumimoji="0" lang="zh-CN" altLang="en-US" sz="80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字魂35号-经典雅黑" panose="02000000000000000000" pitchFamily="2" charset="-122"/>
                <a:ea typeface="字魂35号-经典雅黑" panose="02000000000000000000" pitchFamily="2" charset="-122"/>
              </a:endParaRPr>
            </a:p>
          </p:txBody>
        </p:sp>
      </p:grpSp>
      <p:sp>
        <p:nvSpPr>
          <p:cNvPr id="38" name="矩形 69"/>
          <p:cNvSpPr>
            <a:spLocks noChangeArrowheads="1"/>
          </p:cNvSpPr>
          <p:nvPr/>
        </p:nvSpPr>
        <p:spPr bwMode="auto">
          <a:xfrm>
            <a:off x="3806983" y="3930223"/>
            <a:ext cx="4578034" cy="8309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8" tIns="45713" rIns="91428" bIns="45713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marL="0" marR="0" lvl="0" indent="0" algn="l" defTabSz="121910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字魂35号-经典雅黑" panose="02000000000000000000" pitchFamily="2" charset="-122"/>
                <a:ea typeface="字魂35号-经典雅黑" panose="02000000000000000000" pitchFamily="2" charset="-122"/>
              </a:rPr>
              <a:t>通货膨胀与紧缩</a:t>
            </a:r>
          </a:p>
        </p:txBody>
      </p:sp>
    </p:spTree>
    <p:extLst>
      <p:ext uri="{BB962C8B-B14F-4D97-AF65-F5344CB8AC3E}">
        <p14:creationId xmlns:p14="http://schemas.microsoft.com/office/powerpoint/2010/main" val="17703748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文本框 61">
            <a:extLst>
              <a:ext uri="{FF2B5EF4-FFF2-40B4-BE49-F238E27FC236}">
                <a16:creationId xmlns:a16="http://schemas.microsoft.com/office/drawing/2014/main" id="{4460D2D0-CA03-4C14-910F-4ED7796AF001}"/>
              </a:ext>
            </a:extLst>
          </p:cNvPr>
          <p:cNvSpPr txBox="1"/>
          <p:nvPr/>
        </p:nvSpPr>
        <p:spPr>
          <a:xfrm>
            <a:off x="794382" y="250621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866943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dirty="0">
                <a:solidFill>
                  <a:srgbClr val="C81623"/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  <a:cs typeface="+mn-ea"/>
                <a:sym typeface="Arial" panose="020B0604020202020204" pitchFamily="34" charset="0"/>
              </a:rPr>
              <a:t>通货膨胀定义</a:t>
            </a:r>
          </a:p>
        </p:txBody>
      </p:sp>
      <p:pic>
        <p:nvPicPr>
          <p:cNvPr id="59" name="图片 5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8091" y="-90377"/>
            <a:ext cx="2504121" cy="1138238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3A89C2E9-8201-4201-9061-C01E54E9B3B2}"/>
              </a:ext>
            </a:extLst>
          </p:cNvPr>
          <p:cNvSpPr txBox="1"/>
          <p:nvPr/>
        </p:nvSpPr>
        <p:spPr>
          <a:xfrm>
            <a:off x="794382" y="1235899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800" dirty="0"/>
              <a:t>通货膨胀：？</a:t>
            </a:r>
            <a:endParaRPr lang="en-US" altLang="zh-CN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3B8C4327-8DCB-4029-B2EC-1DD80FCC7C4C}"/>
                  </a:ext>
                </a:extLst>
              </p:cNvPr>
              <p:cNvSpPr txBox="1"/>
              <p:nvPr/>
            </p:nvSpPr>
            <p:spPr>
              <a:xfrm>
                <a:off x="794382" y="2008095"/>
                <a:ext cx="11290042" cy="33239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800" dirty="0"/>
                  <a:t>定义：在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80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不兑换纸币制度</m:t>
                        </m:r>
                      </m:e>
                      <m:sup>
                        <m: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zh-CN" altLang="en-US" sz="2800" dirty="0"/>
                  <a:t>和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zh-CN" altLang="en-US" sz="2800" dirty="0" smtClean="0">
                            <a:solidFill>
                              <a:srgbClr val="FF0000"/>
                            </a:solidFill>
                          </a:rPr>
                          <m:t>物价自由浮动</m:t>
                        </m:r>
                      </m:e>
                      <m:sup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zh-CN" altLang="en-US" sz="2800" dirty="0"/>
                  <a:t>前提条件下，伴随着货币数量相对于真实产量的过快增长而产生的物价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zh-CN" altLang="en-US" sz="2800" dirty="0" smtClean="0">
                            <a:solidFill>
                              <a:srgbClr val="FF0000"/>
                            </a:solidFill>
                          </a:rPr>
                          <m:t>全面的</m:t>
                        </m:r>
                      </m:e>
                      <m:sup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zh-CN" altLang="en-US" sz="2800" dirty="0"/>
                  <a:t>、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zh-CN" altLang="en-US" sz="2800" dirty="0" smtClean="0">
                            <a:solidFill>
                              <a:srgbClr val="FF0000"/>
                            </a:solidFill>
                          </a:rPr>
                          <m:t>持续的</m:t>
                        </m:r>
                      </m:e>
                      <m:sup>
                        <m: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r>
                  <a:rPr lang="zh-CN" altLang="en-US" sz="2800" dirty="0"/>
                  <a:t>上涨。</a:t>
                </a:r>
                <a:endParaRPr lang="en-US" altLang="zh-CN" sz="2800" dirty="0"/>
              </a:p>
              <a:p>
                <a:endParaRPr lang="en-US" altLang="zh-CN" sz="1400" dirty="0"/>
              </a:p>
              <a:p>
                <a:r>
                  <a:rPr lang="zh-CN" altLang="en-US" sz="2800" dirty="0"/>
                  <a:t>注：</a:t>
                </a:r>
                <a:endParaRPr lang="en-US" altLang="zh-CN" sz="2800" dirty="0"/>
              </a:p>
              <a:p>
                <a:r>
                  <a:rPr lang="zh-CN" altLang="en-US" sz="2800" dirty="0"/>
                  <a:t>①通货膨胀</a:t>
                </a:r>
                <a:r>
                  <a:rPr lang="zh-CN" altLang="en-US" sz="2800" dirty="0">
                    <a:solidFill>
                      <a:srgbClr val="FF0000"/>
                    </a:solidFill>
                  </a:rPr>
                  <a:t>只可能</a:t>
                </a:r>
                <a:r>
                  <a:rPr lang="zh-CN" altLang="en-US" sz="2800" dirty="0"/>
                  <a:t>发生在不兑换的纸币制度下；在金属货币制度下，多余的货币会自动退出流通领域，发挥价值贮藏功能。</a:t>
                </a:r>
                <a:endParaRPr lang="en-US" altLang="zh-CN" sz="2800" dirty="0"/>
              </a:p>
              <a:p>
                <a:r>
                  <a:rPr lang="zh-CN" altLang="en-US" sz="2800" dirty="0"/>
                  <a:t>②通货膨胀指的是物价水平的</a:t>
                </a:r>
                <a:r>
                  <a:rPr lang="zh-CN" altLang="en-US" sz="2800" dirty="0">
                    <a:solidFill>
                      <a:srgbClr val="FF0000"/>
                    </a:solidFill>
                  </a:rPr>
                  <a:t>全面上涨</a:t>
                </a:r>
                <a:r>
                  <a:rPr lang="zh-CN" altLang="en-US" sz="2800" dirty="0"/>
                  <a:t>而不是个别商品的上涨；并强调上涨的</a:t>
                </a:r>
                <a:r>
                  <a:rPr lang="zh-CN" altLang="en-US" sz="2800" dirty="0">
                    <a:solidFill>
                      <a:srgbClr val="FF0000"/>
                    </a:solidFill>
                  </a:rPr>
                  <a:t>持续性</a:t>
                </a:r>
                <a:r>
                  <a:rPr lang="zh-CN" altLang="en-US" sz="2800" dirty="0"/>
                  <a:t>。</a:t>
                </a: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3B8C4327-8DCB-4029-B2EC-1DD80FCC7C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382" y="2008095"/>
                <a:ext cx="11290042" cy="3323987"/>
              </a:xfrm>
              <a:prstGeom prst="rect">
                <a:avLst/>
              </a:prstGeom>
              <a:blipFill>
                <a:blip r:embed="rId4"/>
                <a:stretch>
                  <a:fillRect l="-1080" t="-1832" r="-108" b="-38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86767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文本框 61">
            <a:extLst>
              <a:ext uri="{FF2B5EF4-FFF2-40B4-BE49-F238E27FC236}">
                <a16:creationId xmlns:a16="http://schemas.microsoft.com/office/drawing/2014/main" id="{4460D2D0-CA03-4C14-910F-4ED7796AF001}"/>
              </a:ext>
            </a:extLst>
          </p:cNvPr>
          <p:cNvSpPr txBox="1"/>
          <p:nvPr/>
        </p:nvSpPr>
        <p:spPr>
          <a:xfrm>
            <a:off x="794383" y="250621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866943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dirty="0">
                <a:solidFill>
                  <a:srgbClr val="C81623"/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  <a:cs typeface="+mn-ea"/>
                <a:sym typeface="Arial" panose="020B0604020202020204" pitchFamily="34" charset="0"/>
              </a:rPr>
              <a:t>通货膨胀类型</a:t>
            </a:r>
          </a:p>
        </p:txBody>
      </p:sp>
      <p:pic>
        <p:nvPicPr>
          <p:cNvPr id="59" name="图片 5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8091" y="-90377"/>
            <a:ext cx="2504121" cy="1138238"/>
          </a:xfrm>
          <a:prstGeom prst="rect">
            <a:avLst/>
          </a:prstGeom>
        </p:spPr>
      </p:pic>
      <p:graphicFrame>
        <p:nvGraphicFramePr>
          <p:cNvPr id="2" name="表格 2">
            <a:extLst>
              <a:ext uri="{FF2B5EF4-FFF2-40B4-BE49-F238E27FC236}">
                <a16:creationId xmlns:a16="http://schemas.microsoft.com/office/drawing/2014/main" id="{404B4BE2-67D3-48F5-8755-16897A7743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671785"/>
              </p:ext>
            </p:extLst>
          </p:nvPr>
        </p:nvGraphicFramePr>
        <p:xfrm>
          <a:off x="1499292" y="1755275"/>
          <a:ext cx="9193416" cy="33474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96708">
                  <a:extLst>
                    <a:ext uri="{9D8B030D-6E8A-4147-A177-3AD203B41FA5}">
                      <a16:colId xmlns:a16="http://schemas.microsoft.com/office/drawing/2014/main" val="1084052510"/>
                    </a:ext>
                  </a:extLst>
                </a:gridCol>
                <a:gridCol w="4596708">
                  <a:extLst>
                    <a:ext uri="{9D8B030D-6E8A-4147-A177-3AD203B41FA5}">
                      <a16:colId xmlns:a16="http://schemas.microsoft.com/office/drawing/2014/main" val="1709980803"/>
                    </a:ext>
                  </a:extLst>
                </a:gridCol>
              </a:tblGrid>
              <a:tr h="66949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b="0" baseline="0" dirty="0">
                          <a:solidFill>
                            <a:schemeClr val="tx1"/>
                          </a:solidFill>
                        </a:rPr>
                        <a:t>类型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0" baseline="0" dirty="0">
                          <a:solidFill>
                            <a:schemeClr val="tx1"/>
                          </a:solidFill>
                        </a:rPr>
                        <a:t>CPI</a:t>
                      </a:r>
                      <a:endParaRPr lang="zh-CN" altLang="en-US" sz="2800" b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0432489"/>
                  </a:ext>
                </a:extLst>
              </a:tr>
              <a:tr h="66949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b="0" baseline="0" dirty="0">
                          <a:solidFill>
                            <a:schemeClr val="tx1"/>
                          </a:solidFill>
                        </a:rPr>
                        <a:t>爬行的通货膨胀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0" baseline="0" dirty="0">
                          <a:solidFill>
                            <a:schemeClr val="tx1"/>
                          </a:solidFill>
                        </a:rPr>
                        <a:t>5%</a:t>
                      </a:r>
                      <a:r>
                        <a:rPr lang="zh-CN" altLang="en-US" sz="2800" b="0" baseline="0" dirty="0">
                          <a:solidFill>
                            <a:schemeClr val="tx1"/>
                          </a:solidFill>
                        </a:rPr>
                        <a:t>以下，一般为</a:t>
                      </a:r>
                      <a:r>
                        <a:rPr lang="en-US" altLang="zh-CN" sz="2800" b="0" baseline="0" dirty="0">
                          <a:solidFill>
                            <a:schemeClr val="tx1"/>
                          </a:solidFill>
                        </a:rPr>
                        <a:t>2%~3%</a:t>
                      </a:r>
                      <a:endParaRPr lang="zh-CN" altLang="en-US" sz="2800" b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900642"/>
                  </a:ext>
                </a:extLst>
              </a:tr>
              <a:tr h="66949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800" b="0" baseline="0" dirty="0">
                          <a:solidFill>
                            <a:schemeClr val="tx1"/>
                          </a:solidFill>
                        </a:rPr>
                        <a:t>中度的通货膨胀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0" baseline="0" dirty="0">
                          <a:solidFill>
                            <a:schemeClr val="tx1"/>
                          </a:solidFill>
                        </a:rPr>
                        <a:t>5%~10%</a:t>
                      </a:r>
                      <a:endParaRPr lang="zh-CN" altLang="en-US" sz="2800" b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6673642"/>
                  </a:ext>
                </a:extLst>
              </a:tr>
              <a:tr h="66949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b="0" baseline="0" dirty="0">
                          <a:solidFill>
                            <a:schemeClr val="tx1"/>
                          </a:solidFill>
                        </a:rPr>
                        <a:t>奔腾的通货膨胀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0" baseline="0" dirty="0">
                          <a:solidFill>
                            <a:schemeClr val="tx1"/>
                          </a:solidFill>
                        </a:rPr>
                        <a:t>10%~50%</a:t>
                      </a:r>
                      <a:endParaRPr lang="zh-CN" altLang="en-US" sz="2800" b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2287827"/>
                  </a:ext>
                </a:extLst>
              </a:tr>
              <a:tr h="66949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b="0" baseline="0" dirty="0">
                          <a:solidFill>
                            <a:schemeClr val="tx1"/>
                          </a:solidFill>
                        </a:rPr>
                        <a:t>恶性的通货膨胀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b="0" baseline="0" dirty="0">
                          <a:solidFill>
                            <a:schemeClr val="tx1"/>
                          </a:solidFill>
                        </a:rPr>
                        <a:t>大于</a:t>
                      </a:r>
                      <a:r>
                        <a:rPr lang="en-US" altLang="zh-CN" sz="2800" b="0" baseline="0" dirty="0">
                          <a:solidFill>
                            <a:schemeClr val="tx1"/>
                          </a:solidFill>
                        </a:rPr>
                        <a:t>50%</a:t>
                      </a:r>
                      <a:endParaRPr lang="zh-CN" altLang="en-US" sz="2800" b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12775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656491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文本框 61">
            <a:extLst>
              <a:ext uri="{FF2B5EF4-FFF2-40B4-BE49-F238E27FC236}">
                <a16:creationId xmlns:a16="http://schemas.microsoft.com/office/drawing/2014/main" id="{4460D2D0-CA03-4C14-910F-4ED7796AF001}"/>
              </a:ext>
            </a:extLst>
          </p:cNvPr>
          <p:cNvSpPr txBox="1"/>
          <p:nvPr/>
        </p:nvSpPr>
        <p:spPr>
          <a:xfrm>
            <a:off x="486606" y="250621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866943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dirty="0">
                <a:solidFill>
                  <a:srgbClr val="C81623"/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  <a:cs typeface="+mn-ea"/>
                <a:sym typeface="Arial" panose="020B0604020202020204" pitchFamily="34" charset="0"/>
              </a:rPr>
              <a:t>衡量通货膨胀指标</a:t>
            </a:r>
          </a:p>
        </p:txBody>
      </p:sp>
      <p:pic>
        <p:nvPicPr>
          <p:cNvPr id="59" name="图片 5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8091" y="-90377"/>
            <a:ext cx="2504121" cy="11382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A230F60E-C578-4B2D-B997-18AC1D2544EB}"/>
              </a:ext>
            </a:extLst>
          </p:cNvPr>
          <p:cNvSpPr txBox="1"/>
          <p:nvPr/>
        </p:nvSpPr>
        <p:spPr>
          <a:xfrm>
            <a:off x="340658" y="1344793"/>
            <a:ext cx="11510683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800" dirty="0"/>
              <a:t>CPI</a:t>
            </a:r>
            <a:r>
              <a:rPr lang="zh-CN" altLang="en-US" sz="2800" dirty="0"/>
              <a:t>（消费者物价指数，</a:t>
            </a:r>
            <a:r>
              <a:rPr lang="zh-CN" altLang="en-US" sz="2800" dirty="0">
                <a:solidFill>
                  <a:srgbClr val="FF0000"/>
                </a:solidFill>
              </a:rPr>
              <a:t>★ ★ ★ </a:t>
            </a:r>
            <a:r>
              <a:rPr lang="zh-CN" altLang="en-US" sz="2800" dirty="0"/>
              <a:t>）：</a:t>
            </a:r>
            <a:endParaRPr lang="en-US" altLang="zh-CN" sz="2800" dirty="0"/>
          </a:p>
          <a:p>
            <a:pPr algn="l"/>
            <a:endParaRPr lang="en-US" altLang="zh-CN" sz="1400" dirty="0"/>
          </a:p>
          <a:p>
            <a:r>
              <a:rPr lang="zh-CN" altLang="en-US" sz="2800" b="1" dirty="0"/>
              <a:t>用途</a:t>
            </a:r>
            <a:r>
              <a:rPr lang="zh-CN" altLang="en-US" sz="2800" dirty="0"/>
              <a:t>：测量一定时期内商品和劳务价格变化对居民生活费用的影响，所以常常作为劳资协议调整工资的尺度；</a:t>
            </a:r>
            <a:endParaRPr lang="en-US" altLang="zh-CN" sz="2800" dirty="0"/>
          </a:p>
          <a:p>
            <a:endParaRPr lang="en-US" altLang="zh-CN" sz="1400" dirty="0"/>
          </a:p>
          <a:p>
            <a:r>
              <a:rPr lang="zh-CN" altLang="en-US" sz="2800" b="1" dirty="0"/>
              <a:t>优点</a:t>
            </a:r>
            <a:r>
              <a:rPr lang="zh-CN" altLang="en-US" sz="2800" dirty="0"/>
              <a:t>：①资料容易收集；</a:t>
            </a:r>
            <a:endParaRPr lang="en-US" altLang="zh-CN" sz="2800" dirty="0"/>
          </a:p>
          <a:p>
            <a:r>
              <a:rPr lang="zh-CN" altLang="en-US" sz="2800" dirty="0"/>
              <a:t>           ②公布较频繁；</a:t>
            </a:r>
            <a:endParaRPr lang="en-US" altLang="zh-CN" sz="2800" dirty="0"/>
          </a:p>
          <a:p>
            <a:r>
              <a:rPr lang="zh-CN" altLang="en-US" sz="2800" dirty="0"/>
              <a:t>           ③能迅速直接反映公众生活费用的变化 </a:t>
            </a:r>
            <a:endParaRPr lang="en-US" altLang="zh-CN" sz="2800" dirty="0"/>
          </a:p>
          <a:p>
            <a:endParaRPr lang="en-US" altLang="zh-CN" sz="1400" dirty="0"/>
          </a:p>
          <a:p>
            <a:pPr algn="l"/>
            <a:r>
              <a:rPr lang="zh-CN" altLang="en-US" sz="2800" b="1" dirty="0"/>
              <a:t>缺点</a:t>
            </a:r>
            <a:r>
              <a:rPr lang="zh-CN" altLang="en-US" sz="2800" dirty="0"/>
              <a:t>：①范围较窄，不能反映各种资本品和中间产品价格变动趋势；</a:t>
            </a:r>
            <a:endParaRPr lang="en-US" altLang="zh-CN" sz="2800" dirty="0"/>
          </a:p>
          <a:p>
            <a:pPr algn="l"/>
            <a:r>
              <a:rPr lang="en-US" altLang="zh-CN" sz="2800" dirty="0"/>
              <a:t>          </a:t>
            </a:r>
            <a:r>
              <a:rPr lang="zh-CN" altLang="en-US" sz="2800" dirty="0"/>
              <a:t> ②</a:t>
            </a:r>
            <a:r>
              <a:rPr lang="en-US" altLang="zh-CN" sz="2800" dirty="0"/>
              <a:t>CPI</a:t>
            </a:r>
            <a:r>
              <a:rPr lang="zh-CN" altLang="en-US" sz="2800" dirty="0"/>
              <a:t>是按照固定权数计算，无法考虑商品替代、质量变化与新产品采用对消费者生活福利的影响，因此往往会</a:t>
            </a:r>
            <a:r>
              <a:rPr lang="zh-CN" altLang="en-US" sz="2800" dirty="0">
                <a:solidFill>
                  <a:srgbClr val="FF0000"/>
                </a:solidFill>
              </a:rPr>
              <a:t>高估实际的通货膨胀率</a:t>
            </a:r>
            <a:r>
              <a:rPr lang="zh-CN" altLang="en-US" sz="2800" dirty="0"/>
              <a:t>。</a:t>
            </a:r>
            <a:endParaRPr lang="en-US" altLang="zh-CN" sz="2800" dirty="0"/>
          </a:p>
        </p:txBody>
      </p:sp>
    </p:spTree>
    <p:extLst>
      <p:ext uri="{BB962C8B-B14F-4D97-AF65-F5344CB8AC3E}">
        <p14:creationId xmlns:p14="http://schemas.microsoft.com/office/powerpoint/2010/main" val="41514650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文本框 61">
            <a:extLst>
              <a:ext uri="{FF2B5EF4-FFF2-40B4-BE49-F238E27FC236}">
                <a16:creationId xmlns:a16="http://schemas.microsoft.com/office/drawing/2014/main" id="{4460D2D0-CA03-4C14-910F-4ED7796AF001}"/>
              </a:ext>
            </a:extLst>
          </p:cNvPr>
          <p:cNvSpPr txBox="1"/>
          <p:nvPr/>
        </p:nvSpPr>
        <p:spPr>
          <a:xfrm>
            <a:off x="486606" y="250621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866943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dirty="0">
                <a:solidFill>
                  <a:srgbClr val="C81623"/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  <a:cs typeface="+mn-ea"/>
                <a:sym typeface="Arial" panose="020B0604020202020204" pitchFamily="34" charset="0"/>
              </a:rPr>
              <a:t>衡量通货膨胀指标</a:t>
            </a:r>
          </a:p>
        </p:txBody>
      </p:sp>
      <p:pic>
        <p:nvPicPr>
          <p:cNvPr id="59" name="图片 5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8091" y="-90377"/>
            <a:ext cx="2504121" cy="113823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AEA4E4F4-7A72-4B93-9C2B-51342078C7CA}"/>
              </a:ext>
            </a:extLst>
          </p:cNvPr>
          <p:cNvSpPr txBox="1"/>
          <p:nvPr/>
        </p:nvSpPr>
        <p:spPr>
          <a:xfrm>
            <a:off x="486606" y="1255059"/>
            <a:ext cx="11266123" cy="46166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2800" dirty="0"/>
              <a:t>PPI</a:t>
            </a:r>
            <a:r>
              <a:rPr lang="zh-CN" altLang="en-US" sz="2800" dirty="0"/>
              <a:t>（生产者物价指数）：最古老的物价指数</a:t>
            </a:r>
            <a:endParaRPr lang="en-US" altLang="zh-CN" sz="2800" dirty="0"/>
          </a:p>
          <a:p>
            <a:pPr algn="l"/>
            <a:endParaRPr lang="en-US" altLang="zh-CN" sz="1400" dirty="0"/>
          </a:p>
          <a:p>
            <a:pPr algn="l"/>
            <a:r>
              <a:rPr lang="zh-CN" altLang="en-US" sz="2800" dirty="0"/>
              <a:t>①根据企业所购买的商品的价格变化状况编制，反映包括</a:t>
            </a:r>
            <a:r>
              <a:rPr lang="zh-CN" altLang="en-US" sz="2800" dirty="0">
                <a:solidFill>
                  <a:srgbClr val="FF0000"/>
                </a:solidFill>
              </a:rPr>
              <a:t>原材料、中间产品及最终产品</a:t>
            </a:r>
            <a:r>
              <a:rPr lang="zh-CN" altLang="en-US" sz="2800" dirty="0"/>
              <a:t>在内的各种商品</a:t>
            </a:r>
            <a:r>
              <a:rPr lang="zh-CN" altLang="en-US" sz="2800" dirty="0">
                <a:solidFill>
                  <a:srgbClr val="FF0000"/>
                </a:solidFill>
              </a:rPr>
              <a:t>批发价格</a:t>
            </a:r>
            <a:r>
              <a:rPr lang="zh-CN" altLang="en-US" sz="2800" dirty="0"/>
              <a:t>的变动指数；</a:t>
            </a:r>
            <a:endParaRPr lang="en-US" altLang="zh-CN" sz="2800" dirty="0"/>
          </a:p>
          <a:p>
            <a:pPr algn="l"/>
            <a:r>
              <a:rPr lang="zh-CN" altLang="en-US" sz="2800" dirty="0"/>
              <a:t>②可以衡量各种商品在</a:t>
            </a:r>
            <a:r>
              <a:rPr lang="zh-CN" altLang="en-US" sz="2800" dirty="0">
                <a:solidFill>
                  <a:srgbClr val="FF0000"/>
                </a:solidFill>
              </a:rPr>
              <a:t>不同生产阶段的价格变化</a:t>
            </a:r>
            <a:r>
              <a:rPr lang="zh-CN" altLang="en-US" sz="2800" dirty="0"/>
              <a:t>情形；</a:t>
            </a:r>
            <a:endParaRPr lang="en-US" altLang="zh-CN" sz="2800" dirty="0"/>
          </a:p>
          <a:p>
            <a:pPr algn="l"/>
            <a:r>
              <a:rPr lang="zh-CN" altLang="en-US" sz="2800" dirty="0"/>
              <a:t>③交易量大，供需变动易引起价格的波动，因而可以敏感地反映价格变化</a:t>
            </a:r>
            <a:endParaRPr lang="en-US" altLang="zh-CN" sz="2800" dirty="0"/>
          </a:p>
          <a:p>
            <a:pPr algn="l"/>
            <a:r>
              <a:rPr lang="zh-CN" altLang="en-US" sz="2800" dirty="0"/>
              <a:t>④涵盖范围广，在商业领域广为使用</a:t>
            </a:r>
            <a:endParaRPr lang="en-US" altLang="zh-CN" sz="2800" dirty="0"/>
          </a:p>
          <a:p>
            <a:pPr algn="l"/>
            <a:r>
              <a:rPr lang="zh-CN" altLang="en-US" sz="2800" b="1" dirty="0"/>
              <a:t>优点</a:t>
            </a:r>
            <a:r>
              <a:rPr lang="zh-CN" altLang="en-US" sz="2800" dirty="0"/>
              <a:t>：能够灵敏地</a:t>
            </a:r>
            <a:r>
              <a:rPr lang="zh-CN" altLang="en-US" sz="2800" dirty="0">
                <a:solidFill>
                  <a:srgbClr val="FF0000"/>
                </a:solidFill>
              </a:rPr>
              <a:t>反映企业生产成本的变化，</a:t>
            </a:r>
            <a:r>
              <a:rPr lang="zh-CN" altLang="en-US" sz="2800" dirty="0"/>
              <a:t>并能在一定程度上预示</a:t>
            </a:r>
            <a:r>
              <a:rPr lang="en-US" altLang="zh-CN" sz="2800" dirty="0"/>
              <a:t>CPI</a:t>
            </a:r>
            <a:r>
              <a:rPr lang="zh-CN" altLang="en-US" sz="2800" dirty="0"/>
              <a:t>变动趋势</a:t>
            </a:r>
            <a:endParaRPr lang="en-US" altLang="zh-CN" sz="2800" dirty="0"/>
          </a:p>
          <a:p>
            <a:pPr algn="l"/>
            <a:r>
              <a:rPr lang="zh-CN" altLang="en-US" sz="2800" b="1" dirty="0"/>
              <a:t>缺点</a:t>
            </a:r>
            <a:r>
              <a:rPr lang="zh-CN" altLang="en-US" sz="2800" dirty="0"/>
              <a:t>：没有将各种劳务价格包括在内</a:t>
            </a:r>
            <a:endParaRPr lang="en-US" altLang="zh-CN" sz="2800" dirty="0"/>
          </a:p>
        </p:txBody>
      </p:sp>
    </p:spTree>
    <p:extLst>
      <p:ext uri="{BB962C8B-B14F-4D97-AF65-F5344CB8AC3E}">
        <p14:creationId xmlns:p14="http://schemas.microsoft.com/office/powerpoint/2010/main" val="23135616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文本框 61">
            <a:extLst>
              <a:ext uri="{FF2B5EF4-FFF2-40B4-BE49-F238E27FC236}">
                <a16:creationId xmlns:a16="http://schemas.microsoft.com/office/drawing/2014/main" id="{4460D2D0-CA03-4C14-910F-4ED7796AF001}"/>
              </a:ext>
            </a:extLst>
          </p:cNvPr>
          <p:cNvSpPr txBox="1"/>
          <p:nvPr/>
        </p:nvSpPr>
        <p:spPr>
          <a:xfrm>
            <a:off x="486606" y="250621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866943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dirty="0">
                <a:solidFill>
                  <a:srgbClr val="C81623"/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  <a:cs typeface="+mn-ea"/>
                <a:sym typeface="Arial" panose="020B0604020202020204" pitchFamily="34" charset="0"/>
              </a:rPr>
              <a:t>衡量通货膨胀指标</a:t>
            </a:r>
          </a:p>
        </p:txBody>
      </p:sp>
      <p:pic>
        <p:nvPicPr>
          <p:cNvPr id="59" name="图片 5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8091" y="-90377"/>
            <a:ext cx="2504121" cy="113823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804132CE-5283-4348-92AD-8E788D045E66}"/>
                  </a:ext>
                </a:extLst>
              </p:cNvPr>
              <p:cNvSpPr txBox="1"/>
              <p:nvPr/>
            </p:nvSpPr>
            <p:spPr>
              <a:xfrm>
                <a:off x="486606" y="1353378"/>
                <a:ext cx="11391631" cy="39344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/>
                <a:r>
                  <a:rPr lang="en-US" altLang="zh-CN" sz="2800" dirty="0"/>
                  <a:t>GDPD</a:t>
                </a:r>
                <a:r>
                  <a:rPr lang="zh-CN" altLang="en-US" sz="2800" dirty="0"/>
                  <a:t>（</a:t>
                </a:r>
                <a:r>
                  <a:rPr lang="en-US" altLang="zh-CN" sz="2800" dirty="0"/>
                  <a:t>GDP</a:t>
                </a:r>
                <a:r>
                  <a:rPr lang="zh-CN" altLang="en-US" sz="2800" dirty="0"/>
                  <a:t>平减指数）：</a:t>
                </a:r>
                <a:endParaRPr lang="en-US" altLang="zh-CN" sz="2800" dirty="0"/>
              </a:p>
              <a:p>
                <a:pPr algn="l"/>
                <a:endParaRPr lang="en-US" altLang="zh-CN" sz="1400" dirty="0"/>
              </a:p>
              <a:p>
                <a:r>
                  <a:rPr lang="zh-CN" altLang="en-US" sz="2800" b="1" dirty="0"/>
                  <a:t>计算公式</a:t>
                </a:r>
                <a:r>
                  <a:rPr lang="zh-CN" altLang="en-US" sz="2800" dirty="0"/>
                  <a:t>：</a:t>
                </a:r>
                <a:r>
                  <a:rPr lang="en-US" altLang="zh-CN" sz="2800" dirty="0"/>
                  <a:t>GDPD=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800" i="1">
                            <a:latin typeface="Cambria Math" panose="02040503050406030204" pitchFamily="18" charset="0"/>
                          </a:rPr>
                          <m:t>按</m:t>
                        </m:r>
                        <m:r>
                          <a:rPr lang="zh-CN" altLang="en-US" sz="2800" i="1" smtClean="0">
                            <a:latin typeface="Cambria Math" panose="02040503050406030204" pitchFamily="18" charset="0"/>
                          </a:rPr>
                          <m:t>当年</m:t>
                        </m:r>
                        <m:r>
                          <a:rPr lang="zh-CN" altLang="en-US" sz="2800" i="1">
                            <a:latin typeface="Cambria Math" panose="02040503050406030204" pitchFamily="18" charset="0"/>
                          </a:rPr>
                          <m:t>价格</m:t>
                        </m:r>
                        <m:r>
                          <a:rPr lang="zh-CN" altLang="en-US" sz="2800" i="1" smtClean="0">
                            <a:latin typeface="Cambria Math" panose="02040503050406030204" pitchFamily="18" charset="0"/>
                          </a:rPr>
                          <m:t>计算</m:t>
                        </m:r>
                        <m:r>
                          <a:rPr lang="zh-CN" altLang="en-US" sz="2800" i="1">
                            <a:latin typeface="Cambria Math" panose="02040503050406030204" pitchFamily="18" charset="0"/>
                          </a:rPr>
                          <m:t>的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𝐺𝐷𝑃</m:t>
                        </m:r>
                      </m:num>
                      <m:den>
                        <m:r>
                          <a:rPr lang="zh-CN" altLang="en-US" sz="2800" i="1">
                            <a:latin typeface="Cambria Math" panose="02040503050406030204" pitchFamily="18" charset="0"/>
                          </a:rPr>
                          <m:t>按</m:t>
                        </m:r>
                        <m:r>
                          <a:rPr lang="zh-CN" altLang="en-US" sz="2800" i="1" smtClean="0">
                            <a:latin typeface="Cambria Math" panose="02040503050406030204" pitchFamily="18" charset="0"/>
                          </a:rPr>
                          <m:t>固定</m:t>
                        </m:r>
                        <m:r>
                          <a:rPr lang="zh-CN" altLang="en-US" sz="2800" i="1">
                            <a:latin typeface="Cambria Math" panose="02040503050406030204" pitchFamily="18" charset="0"/>
                          </a:rPr>
                          <m:t>价格计算的</m:t>
                        </m:r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𝐺𝐷𝑃</m:t>
                        </m:r>
                      </m:den>
                    </m:f>
                  </m:oMath>
                </a14:m>
                <a:r>
                  <a:rPr lang="en-US" altLang="zh-CN" sz="2800" dirty="0"/>
                  <a:t>×100=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8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名义</m:t>
                        </m:r>
                        <m:r>
                          <a:rPr lang="en-US" altLang="zh-CN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𝐺𝐷𝑃</m:t>
                        </m:r>
                      </m:num>
                      <m:den>
                        <m:r>
                          <a:rPr lang="zh-CN" altLang="en-US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实际</m:t>
                        </m:r>
                        <m:r>
                          <a:rPr lang="en-US" altLang="zh-CN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𝐺𝐷𝑃</m:t>
                        </m:r>
                      </m:den>
                    </m:f>
                  </m:oMath>
                </a14:m>
                <a:r>
                  <a:rPr lang="en-US" altLang="zh-CN" sz="2800" dirty="0">
                    <a:solidFill>
                      <a:srgbClr val="FF0000"/>
                    </a:solidFill>
                  </a:rPr>
                  <a:t>×100</a:t>
                </a:r>
              </a:p>
              <a:p>
                <a:endParaRPr lang="en-US" altLang="zh-CN" sz="1400" dirty="0">
                  <a:solidFill>
                    <a:srgbClr val="FF0000"/>
                  </a:solidFill>
                </a:endParaRPr>
              </a:p>
              <a:p>
                <a:r>
                  <a:rPr lang="zh-CN" altLang="en-US" sz="2800" b="1" dirty="0"/>
                  <a:t>优点：</a:t>
                </a:r>
                <a:r>
                  <a:rPr lang="en-US" altLang="zh-CN" sz="2800" dirty="0"/>
                  <a:t>GDPD</a:t>
                </a:r>
                <a:r>
                  <a:rPr lang="zh-CN" altLang="en-US" sz="2800" dirty="0"/>
                  <a:t>涵盖了</a:t>
                </a:r>
                <a:r>
                  <a:rPr lang="en-US" altLang="zh-CN" sz="2800" dirty="0"/>
                  <a:t>GDP</a:t>
                </a:r>
                <a:r>
                  <a:rPr lang="zh-CN" altLang="en-US" sz="2800" dirty="0"/>
                  <a:t>的所有组成部分，统计范围很广，既包括商品有包括劳务，既包括生产资料又包括消费资料，能够全面的反映一般物价水平的变化趋势，是</a:t>
                </a:r>
                <a:r>
                  <a:rPr lang="zh-CN" altLang="en-US" sz="2800" dirty="0">
                    <a:solidFill>
                      <a:srgbClr val="FF0000"/>
                    </a:solidFill>
                  </a:rPr>
                  <a:t>最适合测定通胀的指标</a:t>
                </a:r>
                <a:r>
                  <a:rPr lang="zh-CN" altLang="en-US" sz="2800" dirty="0"/>
                  <a:t>；</a:t>
                </a:r>
                <a:endParaRPr lang="en-US" altLang="zh-CN" sz="2800" dirty="0"/>
              </a:p>
              <a:p>
                <a:r>
                  <a:rPr lang="zh-CN" altLang="en-US" sz="2800" b="1" dirty="0"/>
                  <a:t>缺点：</a:t>
                </a:r>
                <a:r>
                  <a:rPr lang="zh-CN" altLang="en-US" sz="2800" dirty="0"/>
                  <a:t>所需资料收集有一定难度，因而发布频率较低，不能及时反映物价变动趋势</a:t>
                </a: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804132CE-5283-4348-92AD-8E788D045E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606" y="1353378"/>
                <a:ext cx="11391631" cy="3934475"/>
              </a:xfrm>
              <a:prstGeom prst="rect">
                <a:avLst/>
              </a:prstGeom>
              <a:blipFill>
                <a:blip r:embed="rId4"/>
                <a:stretch>
                  <a:fillRect l="-1124" t="-1705" b="-34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文本框 1">
            <a:extLst>
              <a:ext uri="{FF2B5EF4-FFF2-40B4-BE49-F238E27FC236}">
                <a16:creationId xmlns:a16="http://schemas.microsoft.com/office/drawing/2014/main" id="{D726E948-3A36-4198-9273-9BCF043D90D2}"/>
              </a:ext>
            </a:extLst>
          </p:cNvPr>
          <p:cNvSpPr txBox="1"/>
          <p:nvPr/>
        </p:nvSpPr>
        <p:spPr>
          <a:xfrm>
            <a:off x="7059001" y="6131859"/>
            <a:ext cx="51732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400" dirty="0">
                <a:solidFill>
                  <a:srgbClr val="FF0000"/>
                </a:solidFill>
              </a:rPr>
              <a:t>P313</a:t>
            </a:r>
            <a:r>
              <a:rPr lang="zh-CN" altLang="en-US" sz="2400" dirty="0">
                <a:solidFill>
                  <a:srgbClr val="FF0000"/>
                </a:solidFill>
              </a:rPr>
              <a:t>表</a:t>
            </a:r>
            <a:r>
              <a:rPr lang="en-US" altLang="zh-CN" sz="2400" dirty="0">
                <a:solidFill>
                  <a:srgbClr val="FF0000"/>
                </a:solidFill>
              </a:rPr>
              <a:t>15-1</a:t>
            </a:r>
            <a:r>
              <a:rPr lang="zh-CN" altLang="en-US" sz="2400" dirty="0">
                <a:solidFill>
                  <a:srgbClr val="FF0000"/>
                </a:solidFill>
              </a:rPr>
              <a:t>中三大指数比较记忆一下</a:t>
            </a:r>
          </a:p>
        </p:txBody>
      </p:sp>
    </p:spTree>
    <p:extLst>
      <p:ext uri="{BB962C8B-B14F-4D97-AF65-F5344CB8AC3E}">
        <p14:creationId xmlns:p14="http://schemas.microsoft.com/office/powerpoint/2010/main" val="11946410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文本框 61">
            <a:extLst>
              <a:ext uri="{FF2B5EF4-FFF2-40B4-BE49-F238E27FC236}">
                <a16:creationId xmlns:a16="http://schemas.microsoft.com/office/drawing/2014/main" id="{4460D2D0-CA03-4C14-910F-4ED7796AF001}"/>
              </a:ext>
            </a:extLst>
          </p:cNvPr>
          <p:cNvSpPr txBox="1"/>
          <p:nvPr/>
        </p:nvSpPr>
        <p:spPr>
          <a:xfrm>
            <a:off x="948271" y="250621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866943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dirty="0">
                <a:solidFill>
                  <a:srgbClr val="C81623"/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  <a:cs typeface="+mn-ea"/>
                <a:sym typeface="Arial" panose="020B0604020202020204" pitchFamily="34" charset="0"/>
              </a:rPr>
              <a:t>核心通胀率</a:t>
            </a:r>
          </a:p>
        </p:txBody>
      </p:sp>
      <p:pic>
        <p:nvPicPr>
          <p:cNvPr id="59" name="图片 5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8091" y="-90377"/>
            <a:ext cx="2504121" cy="11382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8C4E5EC1-520B-486A-8367-923A0B006883}"/>
              </a:ext>
            </a:extLst>
          </p:cNvPr>
          <p:cNvSpPr txBox="1"/>
          <p:nvPr/>
        </p:nvSpPr>
        <p:spPr>
          <a:xfrm>
            <a:off x="206189" y="1047861"/>
            <a:ext cx="959223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800" dirty="0"/>
              <a:t>CPI,PPI,GDPD</a:t>
            </a:r>
            <a:r>
              <a:rPr lang="zh-CN" altLang="en-US" sz="2800" dirty="0"/>
              <a:t>存在缺陷：</a:t>
            </a:r>
            <a:endParaRPr lang="en-US" altLang="zh-CN" sz="2800" dirty="0"/>
          </a:p>
          <a:p>
            <a:pPr algn="l"/>
            <a:r>
              <a:rPr lang="zh-CN" altLang="en-US" sz="2800" dirty="0"/>
              <a:t>①受局部商品价格变化的影响大，而这只能反映某些商品的相对价格变化，</a:t>
            </a:r>
            <a:r>
              <a:rPr lang="zh-CN" altLang="en-US" sz="2800" dirty="0">
                <a:solidFill>
                  <a:srgbClr val="FF0000"/>
                </a:solidFill>
              </a:rPr>
              <a:t>并不能代表所有商品价格变化的一般趋势</a:t>
            </a:r>
            <a:r>
              <a:rPr lang="zh-CN" altLang="en-US" sz="2800" dirty="0"/>
              <a:t>；</a:t>
            </a:r>
            <a:endParaRPr lang="en-US" altLang="zh-CN" sz="2800" dirty="0"/>
          </a:p>
          <a:p>
            <a:pPr algn="l"/>
            <a:r>
              <a:rPr lang="zh-CN" altLang="en-US" sz="2800" dirty="0"/>
              <a:t>②传统指标可以衡量由暂时性、一次性因素引起的物价波动，</a:t>
            </a:r>
            <a:r>
              <a:rPr lang="zh-CN" altLang="en-US" sz="2800" dirty="0">
                <a:solidFill>
                  <a:srgbClr val="FF0000"/>
                </a:solidFill>
              </a:rPr>
              <a:t>无法准确预测未来通胀趋势</a:t>
            </a:r>
            <a:r>
              <a:rPr lang="zh-CN" altLang="en-US" sz="2800" dirty="0"/>
              <a:t>；</a:t>
            </a:r>
            <a:endParaRPr lang="en-US" altLang="zh-CN" sz="2800" dirty="0"/>
          </a:p>
          <a:p>
            <a:pPr algn="l"/>
            <a:r>
              <a:rPr lang="zh-CN" altLang="en-US" sz="2800" dirty="0"/>
              <a:t>③无法剔除由于</a:t>
            </a:r>
            <a:r>
              <a:rPr lang="zh-CN" altLang="en-US" sz="2800" dirty="0">
                <a:solidFill>
                  <a:srgbClr val="FF0000"/>
                </a:solidFill>
              </a:rPr>
              <a:t>供给冲击</a:t>
            </a:r>
            <a:r>
              <a:rPr lang="zh-CN" altLang="en-US" sz="2800" dirty="0"/>
              <a:t>引起的通货膨胀；</a:t>
            </a:r>
          </a:p>
        </p:txBody>
      </p:sp>
      <p:sp>
        <p:nvSpPr>
          <p:cNvPr id="4" name="箭头: 右 3">
            <a:extLst>
              <a:ext uri="{FF2B5EF4-FFF2-40B4-BE49-F238E27FC236}">
                <a16:creationId xmlns:a16="http://schemas.microsoft.com/office/drawing/2014/main" id="{FC100428-AE86-4CBD-8AB9-CF346C25F319}"/>
              </a:ext>
            </a:extLst>
          </p:cNvPr>
          <p:cNvSpPr/>
          <p:nvPr/>
        </p:nvSpPr>
        <p:spPr>
          <a:xfrm>
            <a:off x="9654988" y="2312894"/>
            <a:ext cx="690283" cy="251012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FEF26A5-B587-46FD-B77F-5E345B9050BD}"/>
              </a:ext>
            </a:extLst>
          </p:cNvPr>
          <p:cNvSpPr txBox="1"/>
          <p:nvPr/>
        </p:nvSpPr>
        <p:spPr>
          <a:xfrm>
            <a:off x="10416989" y="1961346"/>
            <a:ext cx="169432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dirty="0"/>
              <a:t>推出了</a:t>
            </a:r>
            <a:r>
              <a:rPr lang="zh-CN" altLang="en-US" sz="2800" dirty="0">
                <a:solidFill>
                  <a:srgbClr val="FF0000"/>
                </a:solidFill>
              </a:rPr>
              <a:t>核心通胀率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44DA1D2-1B48-4529-AA66-329FE62A2EDB}"/>
              </a:ext>
            </a:extLst>
          </p:cNvPr>
          <p:cNvSpPr txBox="1"/>
          <p:nvPr/>
        </p:nvSpPr>
        <p:spPr>
          <a:xfrm>
            <a:off x="206189" y="3924619"/>
            <a:ext cx="11707904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b="1" dirty="0"/>
              <a:t>核心通货膨胀率</a:t>
            </a:r>
            <a:r>
              <a:rPr lang="zh-CN" altLang="en-US" sz="2800" dirty="0"/>
              <a:t>：</a:t>
            </a:r>
            <a:endParaRPr lang="en-US" altLang="zh-CN" sz="2800" dirty="0"/>
          </a:p>
          <a:p>
            <a:pPr algn="l"/>
            <a:r>
              <a:rPr lang="zh-CN" altLang="en-US" sz="2800" dirty="0"/>
              <a:t>①应该强调通货膨胀中</a:t>
            </a:r>
            <a:r>
              <a:rPr lang="zh-CN" altLang="en-US" sz="2800" dirty="0">
                <a:solidFill>
                  <a:srgbClr val="FF0000"/>
                </a:solidFill>
              </a:rPr>
              <a:t>最稳定、最具持续性</a:t>
            </a:r>
            <a:r>
              <a:rPr lang="zh-CN" altLang="en-US" sz="2800" dirty="0"/>
              <a:t>的部分（踢除了传统指标中的噪声，有助于预测物价水平的中长期变动趋势）；</a:t>
            </a:r>
            <a:endParaRPr lang="en-US" altLang="zh-CN" sz="2800" dirty="0"/>
          </a:p>
          <a:p>
            <a:pPr algn="l"/>
            <a:r>
              <a:rPr lang="zh-CN" altLang="en-US" sz="2800" dirty="0"/>
              <a:t>②主要反映</a:t>
            </a:r>
            <a:r>
              <a:rPr lang="zh-CN" altLang="en-US" sz="2800" dirty="0">
                <a:solidFill>
                  <a:srgbClr val="FF0000"/>
                </a:solidFill>
              </a:rPr>
              <a:t>公众对通胀的预期</a:t>
            </a:r>
            <a:r>
              <a:rPr lang="zh-CN" altLang="en-US" sz="2800" dirty="0"/>
              <a:t>和对经济活动的</a:t>
            </a:r>
            <a:r>
              <a:rPr lang="zh-CN" altLang="en-US" sz="2800" dirty="0">
                <a:solidFill>
                  <a:srgbClr val="FF0000"/>
                </a:solidFill>
              </a:rPr>
              <a:t>需求压力</a:t>
            </a:r>
            <a:r>
              <a:rPr lang="zh-CN" altLang="en-US" sz="2800" dirty="0"/>
              <a:t>（忽略供给冲击）；</a:t>
            </a:r>
            <a:endParaRPr lang="en-US" altLang="zh-CN" sz="2800" dirty="0"/>
          </a:p>
          <a:p>
            <a:pPr algn="l"/>
            <a:endParaRPr lang="en-US" altLang="zh-CN" sz="1400" dirty="0"/>
          </a:p>
          <a:p>
            <a:pPr algn="l"/>
            <a:r>
              <a:rPr lang="zh-CN" altLang="en-US" sz="2800" b="1" dirty="0"/>
              <a:t>方法</a:t>
            </a:r>
            <a:r>
              <a:rPr lang="zh-CN" altLang="en-US" sz="2800" dirty="0">
                <a:solidFill>
                  <a:srgbClr val="FF0000"/>
                </a:solidFill>
              </a:rPr>
              <a:t>（了解）</a:t>
            </a:r>
            <a:r>
              <a:rPr lang="zh-CN" altLang="en-US" sz="2800" dirty="0"/>
              <a:t>：剔除法、统计法（修削平均法</a:t>
            </a:r>
            <a:r>
              <a:rPr lang="en-US" altLang="zh-CN" sz="2800" dirty="0"/>
              <a:t>/</a:t>
            </a:r>
            <a:r>
              <a:rPr lang="zh-CN" altLang="en-US" sz="2800" dirty="0"/>
              <a:t>加权中位数法）</a:t>
            </a:r>
            <a:endParaRPr lang="en-US" altLang="zh-CN" sz="2800" dirty="0"/>
          </a:p>
        </p:txBody>
      </p:sp>
    </p:spTree>
    <p:extLst>
      <p:ext uri="{BB962C8B-B14F-4D97-AF65-F5344CB8AC3E}">
        <p14:creationId xmlns:p14="http://schemas.microsoft.com/office/powerpoint/2010/main" val="18481005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文本框 61">
            <a:extLst>
              <a:ext uri="{FF2B5EF4-FFF2-40B4-BE49-F238E27FC236}">
                <a16:creationId xmlns:a16="http://schemas.microsoft.com/office/drawing/2014/main" id="{4460D2D0-CA03-4C14-910F-4ED7796AF001}"/>
              </a:ext>
            </a:extLst>
          </p:cNvPr>
          <p:cNvSpPr txBox="1"/>
          <p:nvPr/>
        </p:nvSpPr>
        <p:spPr>
          <a:xfrm>
            <a:off x="794384" y="250621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866943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dirty="0">
                <a:solidFill>
                  <a:srgbClr val="C81623"/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  <a:cs typeface="+mn-ea"/>
                <a:sym typeface="Arial" panose="020B0604020202020204" pitchFamily="34" charset="0"/>
              </a:rPr>
              <a:t>通货膨胀成因</a:t>
            </a:r>
          </a:p>
        </p:txBody>
      </p:sp>
      <p:pic>
        <p:nvPicPr>
          <p:cNvPr id="59" name="图片 5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8091" y="-90377"/>
            <a:ext cx="2504121" cy="1138238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81C126DE-98FE-4A43-84EC-D6C3FE14AD26}"/>
              </a:ext>
            </a:extLst>
          </p:cNvPr>
          <p:cNvSpPr txBox="1"/>
          <p:nvPr/>
        </p:nvSpPr>
        <p:spPr>
          <a:xfrm>
            <a:off x="210738" y="967179"/>
            <a:ext cx="1177052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b="1" dirty="0"/>
              <a:t>需求拉上论</a:t>
            </a:r>
            <a:endParaRPr lang="en-US" altLang="zh-CN" sz="2800" dirty="0"/>
          </a:p>
          <a:p>
            <a:pPr algn="l"/>
            <a:r>
              <a:rPr lang="zh-CN" altLang="en-US" sz="2800" dirty="0"/>
              <a:t>原因：总需求大于总供给，形成了膨胀性缺口，牵动物价上涨，导致通胀；</a:t>
            </a:r>
            <a:endParaRPr lang="en-US" altLang="zh-CN" sz="2800" dirty="0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5521BCA4-F016-422A-ACA2-F2CE5883DCA8}"/>
              </a:ext>
            </a:extLst>
          </p:cNvPr>
          <p:cNvGrpSpPr/>
          <p:nvPr/>
        </p:nvGrpSpPr>
        <p:grpSpPr>
          <a:xfrm>
            <a:off x="794384" y="2010933"/>
            <a:ext cx="5463736" cy="4492756"/>
            <a:chOff x="195822" y="1769842"/>
            <a:chExt cx="5463736" cy="4492756"/>
          </a:xfrm>
        </p:grpSpPr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55695E7A-8840-4E48-A6DF-5C4265C23960}"/>
                </a:ext>
              </a:extLst>
            </p:cNvPr>
            <p:cNvSpPr txBox="1"/>
            <p:nvPr/>
          </p:nvSpPr>
          <p:spPr>
            <a:xfrm>
              <a:off x="195822" y="5739378"/>
              <a:ext cx="525977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2800" dirty="0"/>
                <a:t>课本</a:t>
              </a:r>
              <a:r>
                <a:rPr lang="en-US" altLang="zh-CN" sz="2800" dirty="0"/>
                <a:t>P317</a:t>
              </a:r>
              <a:r>
                <a:rPr lang="zh-CN" altLang="en-US" sz="2800" dirty="0"/>
                <a:t>：凯恩斯的需求拉上论</a:t>
              </a:r>
            </a:p>
          </p:txBody>
        </p:sp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8ACA560F-C7BF-41A5-8182-74C00A8B60C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0738" y="1769842"/>
              <a:ext cx="5448820" cy="3969536"/>
            </a:xfrm>
            <a:prstGeom prst="rect">
              <a:avLst/>
            </a:prstGeom>
          </p:spPr>
        </p:pic>
      </p:grpSp>
      <p:sp>
        <p:nvSpPr>
          <p:cNvPr id="9" name="文本框 8">
            <a:extLst>
              <a:ext uri="{FF2B5EF4-FFF2-40B4-BE49-F238E27FC236}">
                <a16:creationId xmlns:a16="http://schemas.microsoft.com/office/drawing/2014/main" id="{5D1DE8E3-BEAD-4AE3-98E9-78EFDAE5E2F8}"/>
              </a:ext>
            </a:extLst>
          </p:cNvPr>
          <p:cNvSpPr txBox="1"/>
          <p:nvPr/>
        </p:nvSpPr>
        <p:spPr>
          <a:xfrm>
            <a:off x="7019551" y="316739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800" dirty="0">
                <a:solidFill>
                  <a:srgbClr val="FF0000"/>
                </a:solidFill>
              </a:rPr>
              <a:t>牢记此图</a:t>
            </a:r>
          </a:p>
        </p:txBody>
      </p:sp>
    </p:spTree>
    <p:extLst>
      <p:ext uri="{BB962C8B-B14F-4D97-AF65-F5344CB8AC3E}">
        <p14:creationId xmlns:p14="http://schemas.microsoft.com/office/powerpoint/2010/main" val="14084130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文本框 61">
            <a:extLst>
              <a:ext uri="{FF2B5EF4-FFF2-40B4-BE49-F238E27FC236}">
                <a16:creationId xmlns:a16="http://schemas.microsoft.com/office/drawing/2014/main" id="{4460D2D0-CA03-4C14-910F-4ED7796AF001}"/>
              </a:ext>
            </a:extLst>
          </p:cNvPr>
          <p:cNvSpPr txBox="1"/>
          <p:nvPr/>
        </p:nvSpPr>
        <p:spPr>
          <a:xfrm>
            <a:off x="794383" y="250621"/>
            <a:ext cx="20313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866943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dirty="0">
                <a:solidFill>
                  <a:srgbClr val="C81623"/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  <a:cs typeface="+mn-ea"/>
                <a:sym typeface="Arial" panose="020B0604020202020204" pitchFamily="34" charset="0"/>
              </a:rPr>
              <a:t>通货膨胀成因</a:t>
            </a:r>
          </a:p>
        </p:txBody>
      </p:sp>
      <p:pic>
        <p:nvPicPr>
          <p:cNvPr id="59" name="图片 5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8091" y="-90377"/>
            <a:ext cx="2504121" cy="1138238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D1EF6776-FD01-4EE8-8EA9-295A4311CDC7}"/>
              </a:ext>
            </a:extLst>
          </p:cNvPr>
          <p:cNvSpPr txBox="1"/>
          <p:nvPr/>
        </p:nvSpPr>
        <p:spPr>
          <a:xfrm>
            <a:off x="304800" y="1201270"/>
            <a:ext cx="1158240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dirty="0"/>
              <a:t>货币数量说的需求拉上论：</a:t>
            </a:r>
            <a:endParaRPr lang="en-US" altLang="zh-CN" sz="2800" dirty="0"/>
          </a:p>
          <a:p>
            <a:pPr algn="l"/>
            <a:endParaRPr lang="en-US" altLang="zh-CN" sz="1400" dirty="0"/>
          </a:p>
          <a:p>
            <a:pPr algn="l"/>
            <a:r>
              <a:rPr lang="zh-CN" altLang="en-US" sz="2800" b="1" dirty="0"/>
              <a:t>传统货币数量论</a:t>
            </a:r>
            <a:r>
              <a:rPr lang="zh-CN" altLang="en-US" sz="2800" dirty="0"/>
              <a:t>对需求拉上的理论解释：</a:t>
            </a:r>
            <a:endParaRPr lang="en-US" altLang="zh-CN" sz="2800" dirty="0"/>
          </a:p>
          <a:p>
            <a:pPr algn="l"/>
            <a:r>
              <a:rPr lang="zh-CN" altLang="en-US" sz="2800" dirty="0"/>
              <a:t>生产量恒为充分就业时的产量（</a:t>
            </a:r>
            <a:r>
              <a:rPr lang="zh-CN" altLang="en-US" sz="2800" dirty="0">
                <a:solidFill>
                  <a:srgbClr val="FF0000"/>
                </a:solidFill>
              </a:rPr>
              <a:t>假定</a:t>
            </a:r>
            <a:r>
              <a:rPr lang="zh-CN" altLang="en-US" sz="2800" dirty="0"/>
              <a:t>），货币量流通速度基本不变，因此货币数量的是物价上涨的唯一原因，且认为货币数量的增加将导致一般物价水平等比例上升。</a:t>
            </a:r>
            <a:endParaRPr lang="en-US" altLang="zh-CN" sz="2800" dirty="0"/>
          </a:p>
          <a:p>
            <a:pPr algn="l"/>
            <a:endParaRPr lang="en-US" altLang="zh-CN" sz="1400" dirty="0"/>
          </a:p>
          <a:p>
            <a:pPr algn="l"/>
            <a:r>
              <a:rPr lang="zh-CN" altLang="en-US" sz="2800" b="1" dirty="0"/>
              <a:t>新货币数量说</a:t>
            </a:r>
            <a:r>
              <a:rPr lang="zh-CN" altLang="en-US" sz="2800" dirty="0"/>
              <a:t>（</a:t>
            </a:r>
            <a:r>
              <a:rPr lang="zh-CN" altLang="en-US" sz="2800" dirty="0">
                <a:solidFill>
                  <a:srgbClr val="FF0000"/>
                </a:solidFill>
              </a:rPr>
              <a:t>弗里德曼</a:t>
            </a:r>
            <a:r>
              <a:rPr lang="zh-CN" altLang="en-US" sz="2800" dirty="0"/>
              <a:t>）：</a:t>
            </a:r>
            <a:endParaRPr lang="en-US" altLang="zh-CN" sz="2800" dirty="0"/>
          </a:p>
          <a:p>
            <a:pPr algn="l"/>
            <a:r>
              <a:rPr lang="zh-CN" altLang="en-US" sz="2800" dirty="0"/>
              <a:t>货币数量与产量同一比率增长，不会造成通胀；只有货币数量的增长率快于产量的增长率，就会造成通胀。</a:t>
            </a:r>
            <a:endParaRPr lang="en-US" altLang="zh-CN" sz="2800" dirty="0"/>
          </a:p>
          <a:p>
            <a:pPr algn="l"/>
            <a:r>
              <a:rPr lang="zh-CN" altLang="en-US" sz="2800" dirty="0"/>
              <a:t>经济达到充分就业→产量不能进一步提升→货币数量的任何增长将引起一般物价水平的上涨→工资</a:t>
            </a:r>
            <a:r>
              <a:rPr lang="en-US" altLang="zh-CN" sz="2800" dirty="0"/>
              <a:t>-</a:t>
            </a:r>
            <a:r>
              <a:rPr lang="zh-CN" altLang="en-US" sz="2800" dirty="0"/>
              <a:t>物价螺旋式上升</a:t>
            </a:r>
          </a:p>
        </p:txBody>
      </p:sp>
    </p:spTree>
    <p:extLst>
      <p:ext uri="{BB962C8B-B14F-4D97-AF65-F5344CB8AC3E}">
        <p14:creationId xmlns:p14="http://schemas.microsoft.com/office/powerpoint/2010/main" val="24805641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文本框 61">
            <a:extLst>
              <a:ext uri="{FF2B5EF4-FFF2-40B4-BE49-F238E27FC236}">
                <a16:creationId xmlns:a16="http://schemas.microsoft.com/office/drawing/2014/main" id="{4460D2D0-CA03-4C14-910F-4ED7796AF001}"/>
              </a:ext>
            </a:extLst>
          </p:cNvPr>
          <p:cNvSpPr txBox="1"/>
          <p:nvPr/>
        </p:nvSpPr>
        <p:spPr>
          <a:xfrm>
            <a:off x="794383" y="250621"/>
            <a:ext cx="20313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866943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dirty="0">
                <a:solidFill>
                  <a:srgbClr val="C81623"/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  <a:cs typeface="+mn-ea"/>
                <a:sym typeface="Arial" panose="020B0604020202020204" pitchFamily="34" charset="0"/>
              </a:rPr>
              <a:t>通货膨胀成因</a:t>
            </a:r>
          </a:p>
        </p:txBody>
      </p:sp>
      <p:pic>
        <p:nvPicPr>
          <p:cNvPr id="59" name="图片 5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8091" y="-90377"/>
            <a:ext cx="2504121" cy="1138238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2DE1654C-D125-4A78-ACFF-123F1CC44EA3}"/>
              </a:ext>
            </a:extLst>
          </p:cNvPr>
          <p:cNvSpPr txBox="1"/>
          <p:nvPr/>
        </p:nvSpPr>
        <p:spPr>
          <a:xfrm>
            <a:off x="327212" y="913513"/>
            <a:ext cx="11537577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dirty="0"/>
              <a:t>导致需求上涨的具体因素：</a:t>
            </a:r>
            <a:endParaRPr lang="en-US" altLang="zh-CN" sz="2800" dirty="0"/>
          </a:p>
          <a:p>
            <a:pPr algn="l"/>
            <a:endParaRPr lang="en-US" altLang="zh-CN" sz="1400" dirty="0"/>
          </a:p>
          <a:p>
            <a:pPr algn="l"/>
            <a:r>
              <a:rPr lang="zh-CN" altLang="en-US" sz="2800" b="1" dirty="0"/>
              <a:t>凯恩斯</a:t>
            </a:r>
            <a:r>
              <a:rPr lang="zh-CN" altLang="en-US" sz="2800" dirty="0"/>
              <a:t>的观点：总需求的过度是由于消费、投资、政府支出等因素的过度增长引起。</a:t>
            </a:r>
            <a:endParaRPr lang="en-US" altLang="zh-CN" sz="2800" dirty="0"/>
          </a:p>
          <a:p>
            <a:pPr algn="l"/>
            <a:r>
              <a:rPr lang="zh-CN" altLang="en-US" sz="2800" b="1" dirty="0"/>
              <a:t>货币学派</a:t>
            </a:r>
            <a:r>
              <a:rPr lang="zh-CN" altLang="en-US" sz="2800" dirty="0"/>
              <a:t>：总需求过度的根本原因在于货币超发，因而断言“通胀无论何时何地都是一种货币现象”。</a:t>
            </a:r>
            <a:endParaRPr lang="en-US" altLang="zh-CN" sz="2800" dirty="0"/>
          </a:p>
          <a:p>
            <a:pPr algn="l"/>
            <a:endParaRPr lang="en-US" altLang="zh-CN" sz="1400" dirty="0"/>
          </a:p>
          <a:p>
            <a:pPr algn="l"/>
            <a:r>
              <a:rPr lang="zh-CN" altLang="en-US" sz="2800" dirty="0"/>
              <a:t>能引起通胀的因素：</a:t>
            </a:r>
            <a:endParaRPr lang="en-US" altLang="zh-CN" sz="2800" dirty="0"/>
          </a:p>
          <a:p>
            <a:pPr algn="l"/>
            <a:r>
              <a:rPr lang="zh-CN" altLang="en-US" sz="2800" dirty="0"/>
              <a:t>（</a:t>
            </a:r>
            <a:r>
              <a:rPr lang="en-US" altLang="zh-CN" sz="2800" dirty="0"/>
              <a:t>1</a:t>
            </a:r>
            <a:r>
              <a:rPr lang="zh-CN" altLang="en-US" sz="2800" dirty="0"/>
              <a:t>）消费倾向的增强</a:t>
            </a:r>
            <a:r>
              <a:rPr lang="en-US" altLang="zh-CN" sz="2800" dirty="0"/>
              <a:t>/</a:t>
            </a:r>
            <a:r>
              <a:rPr lang="zh-CN" altLang="en-US" sz="2800" dirty="0"/>
              <a:t>私人自发性投资增加（通常发生在经济繁荣时期）</a:t>
            </a:r>
            <a:endParaRPr lang="en-US" altLang="zh-CN" sz="2800" dirty="0"/>
          </a:p>
          <a:p>
            <a:pPr algn="l"/>
            <a:r>
              <a:rPr lang="zh-CN" altLang="en-US" sz="2800" dirty="0"/>
              <a:t>（</a:t>
            </a:r>
            <a:r>
              <a:rPr lang="en-US" altLang="zh-CN" sz="2800" dirty="0"/>
              <a:t>2</a:t>
            </a:r>
            <a:r>
              <a:rPr lang="zh-CN" altLang="en-US" sz="2800" dirty="0"/>
              <a:t>）货币当局放松银根</a:t>
            </a:r>
            <a:endParaRPr lang="en-US" altLang="zh-CN" sz="2800" dirty="0"/>
          </a:p>
          <a:p>
            <a:pPr algn="l"/>
            <a:r>
              <a:rPr lang="zh-CN" altLang="en-US" sz="2800" dirty="0"/>
              <a:t>（</a:t>
            </a:r>
            <a:r>
              <a:rPr lang="en-US" altLang="zh-CN" sz="2800" dirty="0"/>
              <a:t>3</a:t>
            </a:r>
            <a:r>
              <a:rPr lang="zh-CN" altLang="en-US" sz="2800" dirty="0"/>
              <a:t>）财政当局持续性地实行赤字政策，并通过向央行借款或发行公债而由央行买入弥补赤字</a:t>
            </a:r>
            <a:endParaRPr lang="en-US" altLang="zh-CN" sz="2800" dirty="0"/>
          </a:p>
          <a:p>
            <a:pPr algn="l"/>
            <a:r>
              <a:rPr lang="zh-CN" altLang="en-US" sz="2800" dirty="0"/>
              <a:t>（</a:t>
            </a:r>
            <a:r>
              <a:rPr lang="en-US" altLang="zh-CN" sz="2800" dirty="0"/>
              <a:t>4</a:t>
            </a:r>
            <a:r>
              <a:rPr lang="zh-CN" altLang="en-US" sz="2800" dirty="0"/>
              <a:t>）</a:t>
            </a:r>
            <a:r>
              <a:rPr lang="zh-CN" altLang="en-US" sz="2800" dirty="0">
                <a:solidFill>
                  <a:srgbClr val="FF0000"/>
                </a:solidFill>
              </a:rPr>
              <a:t>商品、劳务净出口增加</a:t>
            </a:r>
            <a:endParaRPr lang="en-US" altLang="zh-CN" sz="2800" dirty="0">
              <a:solidFill>
                <a:srgbClr val="FF0000"/>
              </a:solidFill>
            </a:endParaRPr>
          </a:p>
          <a:p>
            <a:pPr algn="l"/>
            <a:r>
              <a:rPr lang="zh-CN" altLang="en-US" sz="2800" dirty="0"/>
              <a:t>（</a:t>
            </a:r>
            <a:r>
              <a:rPr lang="en-US" altLang="zh-CN" sz="2800" dirty="0"/>
              <a:t>5</a:t>
            </a:r>
            <a:r>
              <a:rPr lang="zh-CN" altLang="en-US" sz="2800" dirty="0"/>
              <a:t>）</a:t>
            </a:r>
            <a:r>
              <a:rPr lang="zh-CN" altLang="en-US" sz="2800" dirty="0">
                <a:solidFill>
                  <a:srgbClr val="FF0000"/>
                </a:solidFill>
              </a:rPr>
              <a:t>外资流入（国际债务和直接投资增加）</a:t>
            </a:r>
          </a:p>
        </p:txBody>
      </p:sp>
    </p:spTree>
    <p:extLst>
      <p:ext uri="{BB962C8B-B14F-4D97-AF65-F5344CB8AC3E}">
        <p14:creationId xmlns:p14="http://schemas.microsoft.com/office/powerpoint/2010/main" val="19646963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文本框 29">
            <a:extLst>
              <a:ext uri="{FF2B5EF4-FFF2-40B4-BE49-F238E27FC236}">
                <a16:creationId xmlns:a16="http://schemas.microsoft.com/office/drawing/2014/main" id="{EDECF518-59A7-4799-AE28-04355D30B0F1}"/>
              </a:ext>
            </a:extLst>
          </p:cNvPr>
          <p:cNvSpPr txBox="1"/>
          <p:nvPr/>
        </p:nvSpPr>
        <p:spPr>
          <a:xfrm>
            <a:off x="794379" y="250621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866943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dirty="0">
                <a:solidFill>
                  <a:srgbClr val="C81623"/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  <a:cs typeface="+mn-ea"/>
                <a:sym typeface="Arial" panose="020B0604020202020204" pitchFamily="34" charset="0"/>
              </a:rPr>
              <a:t>预习内容检测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8091" y="-90377"/>
            <a:ext cx="2504121" cy="1138238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25875840-DCA4-4554-B830-1DC4A0090FF2}"/>
              </a:ext>
            </a:extLst>
          </p:cNvPr>
          <p:cNvSpPr txBox="1"/>
          <p:nvPr/>
        </p:nvSpPr>
        <p:spPr>
          <a:xfrm>
            <a:off x="794378" y="1236892"/>
            <a:ext cx="9654987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dirty="0"/>
              <a:t>例题</a:t>
            </a:r>
            <a:r>
              <a:rPr lang="en-US" altLang="zh-CN" sz="2800" dirty="0"/>
              <a:t>1</a:t>
            </a:r>
            <a:r>
              <a:rPr lang="zh-CN" altLang="en-US" sz="2800" dirty="0"/>
              <a:t>：</a:t>
            </a:r>
            <a:r>
              <a:rPr lang="en-US" altLang="zh-CN" sz="2800" dirty="0"/>
              <a:t>2015</a:t>
            </a:r>
            <a:r>
              <a:rPr lang="zh-CN" altLang="en-US" sz="2800" dirty="0"/>
              <a:t>年上财真题</a:t>
            </a:r>
            <a:endParaRPr lang="en-US" altLang="zh-CN" sz="2800" dirty="0"/>
          </a:p>
          <a:p>
            <a:endParaRPr lang="en-US" altLang="zh-CN" sz="1400" dirty="0"/>
          </a:p>
          <a:p>
            <a:r>
              <a:rPr lang="zh-CN" altLang="en-US" sz="2800" dirty="0"/>
              <a:t>把凯恩斯的货币需求公式改为M=L（y，r）+L（r）的是？</a:t>
            </a:r>
            <a:endParaRPr lang="en-US" altLang="zh-CN" sz="2800" dirty="0"/>
          </a:p>
          <a:p>
            <a:r>
              <a:rPr lang="zh-CN" altLang="en-US" sz="2800" dirty="0"/>
              <a:t> A.麦金农</a:t>
            </a:r>
            <a:r>
              <a:rPr lang="en-US" altLang="zh-CN" sz="2800" dirty="0"/>
              <a:t>     </a:t>
            </a:r>
            <a:r>
              <a:rPr lang="zh-CN" altLang="en-US" sz="2800" dirty="0"/>
              <a:t>B.弗里德曼</a:t>
            </a:r>
            <a:r>
              <a:rPr lang="en-US" altLang="zh-CN" sz="2800" dirty="0"/>
              <a:t>	    </a:t>
            </a:r>
            <a:r>
              <a:rPr lang="zh-CN" altLang="en-US" sz="2800" dirty="0"/>
              <a:t>C.鲍莫尔</a:t>
            </a:r>
            <a:r>
              <a:rPr lang="en-US" altLang="zh-CN" sz="2800" dirty="0"/>
              <a:t>     </a:t>
            </a:r>
            <a:r>
              <a:rPr lang="zh-CN" altLang="en-US" sz="2800" dirty="0"/>
              <a:t>D.托宾</a:t>
            </a:r>
            <a:endParaRPr lang="en-US" altLang="zh-CN" sz="28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2121BC1-B78C-4A31-8642-B99387FDEDD2}"/>
              </a:ext>
            </a:extLst>
          </p:cNvPr>
          <p:cNvSpPr txBox="1"/>
          <p:nvPr/>
        </p:nvSpPr>
        <p:spPr>
          <a:xfrm>
            <a:off x="794378" y="3361936"/>
            <a:ext cx="965498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dirty="0"/>
              <a:t>答案：</a:t>
            </a:r>
            <a:r>
              <a:rPr lang="en-US" altLang="zh-CN" sz="2800" dirty="0">
                <a:solidFill>
                  <a:srgbClr val="FF0000"/>
                </a:solidFill>
              </a:rPr>
              <a:t>C</a:t>
            </a:r>
            <a:r>
              <a:rPr lang="zh-CN" altLang="en-US" sz="2800" dirty="0"/>
              <a:t>，鲍莫尔发展了凯恩斯的货币需求理论，认为交易性需求与利率负相关。</a:t>
            </a:r>
            <a:endParaRPr lang="en-US" altLang="zh-CN" sz="2800" dirty="0"/>
          </a:p>
        </p:txBody>
      </p:sp>
    </p:spTree>
    <p:extLst>
      <p:ext uri="{BB962C8B-B14F-4D97-AF65-F5344CB8AC3E}">
        <p14:creationId xmlns:p14="http://schemas.microsoft.com/office/powerpoint/2010/main" val="3501844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文本框 61">
            <a:extLst>
              <a:ext uri="{FF2B5EF4-FFF2-40B4-BE49-F238E27FC236}">
                <a16:creationId xmlns:a16="http://schemas.microsoft.com/office/drawing/2014/main" id="{4460D2D0-CA03-4C14-910F-4ED7796AF001}"/>
              </a:ext>
            </a:extLst>
          </p:cNvPr>
          <p:cNvSpPr txBox="1"/>
          <p:nvPr/>
        </p:nvSpPr>
        <p:spPr>
          <a:xfrm>
            <a:off x="794383" y="250621"/>
            <a:ext cx="20313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866943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dirty="0">
                <a:solidFill>
                  <a:srgbClr val="C81623"/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  <a:cs typeface="+mn-ea"/>
                <a:sym typeface="Arial" panose="020B0604020202020204" pitchFamily="34" charset="0"/>
              </a:rPr>
              <a:t>通货膨胀成因</a:t>
            </a:r>
          </a:p>
        </p:txBody>
      </p:sp>
      <p:pic>
        <p:nvPicPr>
          <p:cNvPr id="59" name="图片 5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8091" y="-90377"/>
            <a:ext cx="2504121" cy="1138238"/>
          </a:xfrm>
          <a:prstGeom prst="rect">
            <a:avLst/>
          </a:prstGeom>
        </p:spPr>
      </p:pic>
      <p:grpSp>
        <p:nvGrpSpPr>
          <p:cNvPr id="5" name="组合 4">
            <a:extLst>
              <a:ext uri="{FF2B5EF4-FFF2-40B4-BE49-F238E27FC236}">
                <a16:creationId xmlns:a16="http://schemas.microsoft.com/office/drawing/2014/main" id="{87E7D71E-EF0A-4BD2-BDD1-67B101F52E00}"/>
              </a:ext>
            </a:extLst>
          </p:cNvPr>
          <p:cNvGrpSpPr/>
          <p:nvPr/>
        </p:nvGrpSpPr>
        <p:grpSpPr>
          <a:xfrm>
            <a:off x="319253" y="1981201"/>
            <a:ext cx="4154135" cy="3938998"/>
            <a:chOff x="794383" y="1712260"/>
            <a:chExt cx="4154135" cy="3938998"/>
          </a:xfrm>
        </p:grpSpPr>
        <p:sp>
          <p:nvSpPr>
            <p:cNvPr id="2" name="文本框 1">
              <a:extLst>
                <a:ext uri="{FF2B5EF4-FFF2-40B4-BE49-F238E27FC236}">
                  <a16:creationId xmlns:a16="http://schemas.microsoft.com/office/drawing/2014/main" id="{502CFF56-2C74-45D8-B055-80FAE4517BCA}"/>
                </a:ext>
              </a:extLst>
            </p:cNvPr>
            <p:cNvSpPr txBox="1"/>
            <p:nvPr/>
          </p:nvSpPr>
          <p:spPr>
            <a:xfrm>
              <a:off x="1656158" y="5128038"/>
              <a:ext cx="23391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2800" dirty="0"/>
                <a:t>成本推进论：</a:t>
              </a:r>
            </a:p>
          </p:txBody>
        </p:sp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46CE5FFF-416C-4A70-B010-E524431DB9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704" t="8628" r="16745" b="21699"/>
            <a:stretch/>
          </p:blipFill>
          <p:spPr>
            <a:xfrm>
              <a:off x="794383" y="1712260"/>
              <a:ext cx="4154135" cy="3415778"/>
            </a:xfrm>
            <a:prstGeom prst="rect">
              <a:avLst/>
            </a:prstGeom>
          </p:spPr>
        </p:pic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F74660C5-83F8-4736-9883-BCD876B72581}"/>
              </a:ext>
            </a:extLst>
          </p:cNvPr>
          <p:cNvGrpSpPr/>
          <p:nvPr/>
        </p:nvGrpSpPr>
        <p:grpSpPr>
          <a:xfrm>
            <a:off x="159051" y="972650"/>
            <a:ext cx="12032949" cy="523220"/>
            <a:chOff x="159051" y="1090634"/>
            <a:chExt cx="12032949" cy="523220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02625277-B044-40F1-8CA1-8B5C168F9FE4}"/>
                </a:ext>
              </a:extLst>
            </p:cNvPr>
            <p:cNvSpPr txBox="1"/>
            <p:nvPr/>
          </p:nvSpPr>
          <p:spPr>
            <a:xfrm>
              <a:off x="159051" y="1090634"/>
              <a:ext cx="808426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2800" dirty="0"/>
                <a:t>世界范围内出现</a:t>
              </a:r>
              <a:r>
                <a:rPr lang="zh-CN" altLang="en-US" sz="2800" dirty="0">
                  <a:solidFill>
                    <a:srgbClr val="FF0000"/>
                  </a:solidFill>
                </a:rPr>
                <a:t>滞涨现象</a:t>
              </a:r>
              <a:r>
                <a:rPr lang="zh-CN" altLang="en-US" sz="2800" dirty="0"/>
                <a:t>，而需求拉上论无法解释</a:t>
              </a:r>
            </a:p>
          </p:txBody>
        </p:sp>
        <p:sp>
          <p:nvSpPr>
            <p:cNvPr id="7" name="箭头: 右 6">
              <a:extLst>
                <a:ext uri="{FF2B5EF4-FFF2-40B4-BE49-F238E27FC236}">
                  <a16:creationId xmlns:a16="http://schemas.microsoft.com/office/drawing/2014/main" id="{8984341E-3471-487D-AE43-A92728C90A70}"/>
                </a:ext>
              </a:extLst>
            </p:cNvPr>
            <p:cNvSpPr/>
            <p:nvPr/>
          </p:nvSpPr>
          <p:spPr>
            <a:xfrm>
              <a:off x="8243315" y="1221439"/>
              <a:ext cx="1115838" cy="261610"/>
            </a:xfrm>
            <a:prstGeom prst="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93DBD642-A365-4AB2-8CDC-3137FE334B4C}"/>
                </a:ext>
              </a:extLst>
            </p:cNvPr>
            <p:cNvSpPr txBox="1"/>
            <p:nvPr/>
          </p:nvSpPr>
          <p:spPr>
            <a:xfrm>
              <a:off x="9493825" y="1090634"/>
              <a:ext cx="269817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2800" dirty="0"/>
                <a:t>提出</a:t>
              </a:r>
              <a:r>
                <a:rPr lang="zh-CN" altLang="en-US" sz="2800" b="1" dirty="0"/>
                <a:t>成本推进论</a:t>
              </a:r>
            </a:p>
          </p:txBody>
        </p:sp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7092A08C-52C5-45A5-ADA1-58934FA62323}"/>
              </a:ext>
            </a:extLst>
          </p:cNvPr>
          <p:cNvSpPr txBox="1"/>
          <p:nvPr/>
        </p:nvSpPr>
        <p:spPr>
          <a:xfrm>
            <a:off x="4598894" y="1626675"/>
            <a:ext cx="7593106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b="1" dirty="0"/>
              <a:t>成本推进型通货膨胀（</a:t>
            </a:r>
            <a:r>
              <a:rPr lang="zh-CN" altLang="en-US" sz="2800" dirty="0"/>
              <a:t>又称为卖方的通货膨胀</a:t>
            </a:r>
            <a:r>
              <a:rPr lang="zh-CN" altLang="en-US" sz="2800" b="1" dirty="0"/>
              <a:t>）：</a:t>
            </a:r>
            <a:r>
              <a:rPr lang="zh-CN" altLang="en-US" sz="2800" dirty="0">
                <a:solidFill>
                  <a:srgbClr val="FF0000"/>
                </a:solidFill>
              </a:rPr>
              <a:t>以不完全竞争市场为前提。</a:t>
            </a:r>
            <a:endParaRPr lang="en-US" altLang="zh-CN" sz="2800" dirty="0">
              <a:solidFill>
                <a:srgbClr val="FF0000"/>
              </a:solidFill>
            </a:endParaRPr>
          </a:p>
          <a:p>
            <a:pPr algn="l"/>
            <a:endParaRPr lang="en-US" altLang="zh-CN" sz="1400" dirty="0">
              <a:solidFill>
                <a:srgbClr val="FF0000"/>
              </a:solidFill>
            </a:endParaRPr>
          </a:p>
          <a:p>
            <a:pPr algn="l"/>
            <a:r>
              <a:rPr lang="zh-CN" altLang="en-US" sz="2800" b="1" dirty="0"/>
              <a:t>主要观点</a:t>
            </a:r>
            <a:r>
              <a:rPr lang="zh-CN" altLang="en-US" sz="2800" dirty="0"/>
              <a:t>：</a:t>
            </a:r>
            <a:endParaRPr lang="en-US" altLang="zh-CN" sz="2800" dirty="0"/>
          </a:p>
          <a:p>
            <a:pPr algn="l"/>
            <a:r>
              <a:rPr lang="zh-CN" altLang="en-US" sz="2800" dirty="0"/>
              <a:t>在</a:t>
            </a:r>
            <a:r>
              <a:rPr lang="zh-CN" altLang="en-US" sz="2800" dirty="0">
                <a:solidFill>
                  <a:srgbClr val="FF0000"/>
                </a:solidFill>
              </a:rPr>
              <a:t>总需求不变</a:t>
            </a:r>
            <a:r>
              <a:rPr lang="zh-CN" altLang="en-US" sz="2800" dirty="0"/>
              <a:t>的情况下，由于</a:t>
            </a:r>
            <a:r>
              <a:rPr lang="zh-CN" altLang="en-US" sz="2800" dirty="0">
                <a:solidFill>
                  <a:srgbClr val="FF0000"/>
                </a:solidFill>
              </a:rPr>
              <a:t>生产要素（工资，租金等）价格上涨</a:t>
            </a:r>
            <a:r>
              <a:rPr lang="zh-CN" altLang="en-US" sz="2800" dirty="0"/>
              <a:t>，致使产品成本上升，导致一般物价水平持续上涨；</a:t>
            </a:r>
            <a:r>
              <a:rPr lang="zh-CN" altLang="en-US" sz="2800" dirty="0">
                <a:solidFill>
                  <a:srgbClr val="FF0000"/>
                </a:solidFill>
              </a:rPr>
              <a:t>生产成本的提高是通胀和失业增加的根源</a:t>
            </a:r>
            <a:r>
              <a:rPr lang="zh-CN" altLang="en-US" sz="2800" dirty="0"/>
              <a:t>。</a:t>
            </a:r>
            <a:endParaRPr lang="en-US" altLang="zh-CN" sz="2800" dirty="0"/>
          </a:p>
          <a:p>
            <a:pPr algn="l"/>
            <a:endParaRPr lang="en-US" altLang="zh-CN" sz="1400" dirty="0"/>
          </a:p>
          <a:p>
            <a:pPr algn="l"/>
            <a:r>
              <a:rPr lang="zh-CN" altLang="en-US" sz="2800" b="1" dirty="0"/>
              <a:t>主要原因</a:t>
            </a:r>
            <a:r>
              <a:rPr lang="zh-CN" altLang="en-US" sz="2800" dirty="0"/>
              <a:t>：</a:t>
            </a:r>
            <a:endParaRPr lang="en-US" altLang="zh-CN" sz="2800" dirty="0"/>
          </a:p>
          <a:p>
            <a:pPr algn="l"/>
            <a:r>
              <a:rPr lang="zh-CN" altLang="en-US" sz="2800" dirty="0"/>
              <a:t>（</a:t>
            </a:r>
            <a:r>
              <a:rPr lang="en-US" altLang="zh-CN" sz="2800" dirty="0"/>
              <a:t>1</a:t>
            </a:r>
            <a:r>
              <a:rPr lang="zh-CN" altLang="en-US" sz="2800" dirty="0"/>
              <a:t>）工资推进（</a:t>
            </a:r>
            <a:r>
              <a:rPr lang="en-US" altLang="zh-CN" sz="2800" dirty="0"/>
              <a:t>2</a:t>
            </a:r>
            <a:r>
              <a:rPr lang="zh-CN" altLang="en-US" sz="2800" dirty="0"/>
              <a:t>）利润推进（</a:t>
            </a:r>
            <a:r>
              <a:rPr lang="en-US" altLang="zh-CN" sz="2800" dirty="0"/>
              <a:t>3</a:t>
            </a:r>
            <a:r>
              <a:rPr lang="zh-CN" altLang="en-US" sz="2800" dirty="0"/>
              <a:t>）大宗商品价格推进</a:t>
            </a:r>
          </a:p>
        </p:txBody>
      </p:sp>
    </p:spTree>
    <p:extLst>
      <p:ext uri="{BB962C8B-B14F-4D97-AF65-F5344CB8AC3E}">
        <p14:creationId xmlns:p14="http://schemas.microsoft.com/office/powerpoint/2010/main" val="34290171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文本框 61">
            <a:extLst>
              <a:ext uri="{FF2B5EF4-FFF2-40B4-BE49-F238E27FC236}">
                <a16:creationId xmlns:a16="http://schemas.microsoft.com/office/drawing/2014/main" id="{4460D2D0-CA03-4C14-910F-4ED7796AF001}"/>
              </a:ext>
            </a:extLst>
          </p:cNvPr>
          <p:cNvSpPr txBox="1"/>
          <p:nvPr/>
        </p:nvSpPr>
        <p:spPr>
          <a:xfrm>
            <a:off x="794383" y="250621"/>
            <a:ext cx="20313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866943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dirty="0">
                <a:solidFill>
                  <a:srgbClr val="C81623"/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  <a:cs typeface="+mn-ea"/>
                <a:sym typeface="Arial" panose="020B0604020202020204" pitchFamily="34" charset="0"/>
              </a:rPr>
              <a:t>通货膨胀成因</a:t>
            </a:r>
          </a:p>
        </p:txBody>
      </p:sp>
      <p:pic>
        <p:nvPicPr>
          <p:cNvPr id="59" name="图片 5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8091" y="-90377"/>
            <a:ext cx="2504121" cy="1138238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B8D45297-F156-409C-9DAB-211E2C4A8939}"/>
              </a:ext>
            </a:extLst>
          </p:cNvPr>
          <p:cNvSpPr txBox="1"/>
          <p:nvPr/>
        </p:nvSpPr>
        <p:spPr>
          <a:xfrm>
            <a:off x="615688" y="1334731"/>
            <a:ext cx="11322424" cy="5139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b="1" dirty="0"/>
              <a:t>结构性通货膨胀</a:t>
            </a:r>
            <a:r>
              <a:rPr lang="zh-CN" altLang="en-US" sz="2800" dirty="0"/>
              <a:t>：</a:t>
            </a:r>
            <a:r>
              <a:rPr lang="zh-CN" altLang="en-US" sz="2800" dirty="0">
                <a:solidFill>
                  <a:srgbClr val="FF0000"/>
                </a:solidFill>
              </a:rPr>
              <a:t>总供给与总需求大体平衡</a:t>
            </a:r>
            <a:r>
              <a:rPr lang="zh-CN" altLang="en-US" sz="2800" dirty="0"/>
              <a:t>的状态下，由于</a:t>
            </a:r>
            <a:r>
              <a:rPr lang="zh-CN" altLang="en-US" sz="2800" dirty="0">
                <a:solidFill>
                  <a:srgbClr val="FF0000"/>
                </a:solidFill>
              </a:rPr>
              <a:t>经济结构</a:t>
            </a:r>
            <a:r>
              <a:rPr lang="zh-CN" altLang="en-US" sz="2800" dirty="0"/>
              <a:t>方面的原因所引起的物价持续上涨。</a:t>
            </a:r>
            <a:endParaRPr lang="en-US" altLang="zh-CN" sz="2800" dirty="0"/>
          </a:p>
          <a:p>
            <a:pPr algn="l"/>
            <a:r>
              <a:rPr lang="zh-CN" altLang="en-US" sz="2800" b="1" dirty="0"/>
              <a:t>包括</a:t>
            </a:r>
            <a:r>
              <a:rPr lang="zh-CN" altLang="en-US" sz="2800" dirty="0"/>
              <a:t>：需求移动型通货膨胀（舒尔茨，明斯），</a:t>
            </a:r>
            <a:r>
              <a:rPr lang="zh-CN" altLang="en-US" sz="2800" dirty="0">
                <a:solidFill>
                  <a:srgbClr val="FF0000"/>
                </a:solidFill>
              </a:rPr>
              <a:t>小国开放型通货膨胀</a:t>
            </a:r>
            <a:r>
              <a:rPr lang="zh-CN" altLang="en-US" sz="2800" dirty="0"/>
              <a:t>（奥克鲁斯特），部门差异型通货膨胀，瓶颈制约型通货膨胀</a:t>
            </a:r>
            <a:endParaRPr lang="en-US" altLang="zh-CN" sz="2800" dirty="0"/>
          </a:p>
          <a:p>
            <a:pPr algn="l"/>
            <a:endParaRPr lang="en-US" altLang="zh-CN" sz="2800" dirty="0"/>
          </a:p>
          <a:p>
            <a:pPr algn="l"/>
            <a:r>
              <a:rPr lang="zh-CN" altLang="en-US" sz="2800" b="1" dirty="0"/>
              <a:t>输入性通货膨胀</a:t>
            </a:r>
            <a:r>
              <a:rPr lang="zh-CN" altLang="en-US" sz="2800" dirty="0"/>
              <a:t>：开放经济条件下，由于国际交往而导致的通货膨胀。</a:t>
            </a:r>
            <a:endParaRPr lang="en-US" altLang="zh-CN" sz="2800" dirty="0"/>
          </a:p>
          <a:p>
            <a:pPr algn="l"/>
            <a:r>
              <a:rPr lang="zh-CN" altLang="en-US" sz="2800" b="1" dirty="0"/>
              <a:t>包括</a:t>
            </a:r>
            <a:r>
              <a:rPr lang="zh-CN" altLang="en-US" sz="2800" dirty="0"/>
              <a:t>：</a:t>
            </a:r>
            <a:r>
              <a:rPr lang="zh-CN" altLang="en-US" sz="2800" dirty="0">
                <a:solidFill>
                  <a:srgbClr val="FF0000"/>
                </a:solidFill>
              </a:rPr>
              <a:t>小国开放模型</a:t>
            </a:r>
            <a:r>
              <a:rPr lang="zh-CN" altLang="en-US" sz="2800" dirty="0"/>
              <a:t>，国际货币主义模型（</a:t>
            </a:r>
            <a:r>
              <a:rPr lang="zh-CN" altLang="en-US" sz="2800" b="1" dirty="0"/>
              <a:t>罗伯特</a:t>
            </a:r>
            <a:r>
              <a:rPr lang="en-US" altLang="zh-CN" sz="2800" b="1" dirty="0"/>
              <a:t>·</a:t>
            </a:r>
            <a:r>
              <a:rPr lang="zh-CN" altLang="en-US" sz="2800" b="1" dirty="0"/>
              <a:t>蒙代尔</a:t>
            </a:r>
            <a:r>
              <a:rPr lang="zh-CN" altLang="en-US" sz="2800" dirty="0"/>
              <a:t>，约翰逊）</a:t>
            </a:r>
            <a:endParaRPr lang="en-US" altLang="zh-CN" sz="2800" dirty="0"/>
          </a:p>
          <a:p>
            <a:pPr algn="r"/>
            <a:endParaRPr lang="en-US" altLang="zh-CN" sz="2800" dirty="0"/>
          </a:p>
          <a:p>
            <a:pPr algn="r"/>
            <a:endParaRPr lang="en-US" altLang="zh-CN" sz="2800" dirty="0"/>
          </a:p>
          <a:p>
            <a:pPr algn="r"/>
            <a:endParaRPr lang="en-US" altLang="zh-CN" sz="2800" dirty="0"/>
          </a:p>
          <a:p>
            <a:pPr algn="r"/>
            <a:endParaRPr lang="en-US" altLang="zh-CN" sz="2400" dirty="0">
              <a:solidFill>
                <a:srgbClr val="FF0000"/>
              </a:solidFill>
            </a:endParaRPr>
          </a:p>
          <a:p>
            <a:pPr algn="r"/>
            <a:r>
              <a:rPr lang="zh-CN" altLang="en-US" sz="2400" dirty="0">
                <a:solidFill>
                  <a:srgbClr val="FF0000"/>
                </a:solidFill>
              </a:rPr>
              <a:t>详见课本</a:t>
            </a:r>
            <a:r>
              <a:rPr lang="en-US" altLang="zh-CN" sz="2400" dirty="0">
                <a:solidFill>
                  <a:srgbClr val="FF0000"/>
                </a:solidFill>
              </a:rPr>
              <a:t>P319-321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310354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文本框 61">
            <a:extLst>
              <a:ext uri="{FF2B5EF4-FFF2-40B4-BE49-F238E27FC236}">
                <a16:creationId xmlns:a16="http://schemas.microsoft.com/office/drawing/2014/main" id="{4460D2D0-CA03-4C14-910F-4ED7796AF001}"/>
              </a:ext>
            </a:extLst>
          </p:cNvPr>
          <p:cNvSpPr txBox="1"/>
          <p:nvPr/>
        </p:nvSpPr>
        <p:spPr>
          <a:xfrm>
            <a:off x="486607" y="250621"/>
            <a:ext cx="26468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866943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dirty="0">
                <a:solidFill>
                  <a:srgbClr val="C81623"/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  <a:cs typeface="+mn-ea"/>
                <a:sym typeface="Arial" panose="020B0604020202020204" pitchFamily="34" charset="0"/>
              </a:rPr>
              <a:t>通胀的后果与治理</a:t>
            </a:r>
          </a:p>
        </p:txBody>
      </p:sp>
      <p:pic>
        <p:nvPicPr>
          <p:cNvPr id="59" name="图片 5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8091" y="-90377"/>
            <a:ext cx="2504121" cy="1138238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72E9B578-1536-4C44-BB60-16014916B8B9}"/>
              </a:ext>
            </a:extLst>
          </p:cNvPr>
          <p:cNvSpPr txBox="1"/>
          <p:nvPr/>
        </p:nvSpPr>
        <p:spPr>
          <a:xfrm>
            <a:off x="1039906" y="1443841"/>
            <a:ext cx="1011218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dirty="0"/>
              <a:t>通货膨胀的社会经济后果：</a:t>
            </a:r>
            <a:endParaRPr lang="en-US" altLang="zh-CN" sz="2800" dirty="0"/>
          </a:p>
          <a:p>
            <a:pPr algn="l"/>
            <a:r>
              <a:rPr lang="zh-CN" altLang="en-US" sz="2800" dirty="0"/>
              <a:t>（</a:t>
            </a:r>
            <a:r>
              <a:rPr lang="en-US" altLang="zh-CN" sz="2800" dirty="0"/>
              <a:t>1</a:t>
            </a:r>
            <a:r>
              <a:rPr lang="zh-CN" altLang="en-US" sz="2800" dirty="0"/>
              <a:t>）</a:t>
            </a:r>
            <a:r>
              <a:rPr lang="zh-CN" altLang="en-US" sz="2800" b="1" dirty="0"/>
              <a:t>产出效应</a:t>
            </a:r>
            <a:r>
              <a:rPr lang="zh-CN" altLang="en-US" sz="2800" dirty="0"/>
              <a:t>：</a:t>
            </a:r>
            <a:endParaRPr lang="en-US" altLang="zh-CN" sz="2800" dirty="0"/>
          </a:p>
          <a:p>
            <a:pPr algn="l"/>
            <a:r>
              <a:rPr lang="en-US" altLang="zh-CN" sz="2800" dirty="0"/>
              <a:t>	</a:t>
            </a:r>
            <a:r>
              <a:rPr lang="zh-CN" altLang="en-US" sz="2800" dirty="0"/>
              <a:t>①促进论；</a:t>
            </a:r>
            <a:endParaRPr lang="en-US" altLang="zh-CN" sz="2800" dirty="0"/>
          </a:p>
          <a:p>
            <a:pPr algn="l"/>
            <a:r>
              <a:rPr lang="en-US" altLang="zh-CN" sz="2800" dirty="0"/>
              <a:t>	</a:t>
            </a:r>
            <a:r>
              <a:rPr lang="zh-CN" altLang="en-US" sz="2800" dirty="0"/>
              <a:t>②促退论；</a:t>
            </a:r>
            <a:endParaRPr lang="en-US" altLang="zh-CN" sz="2800" dirty="0"/>
          </a:p>
          <a:p>
            <a:pPr algn="l"/>
            <a:r>
              <a:rPr lang="en-US" altLang="zh-CN" sz="2800" dirty="0"/>
              <a:t>	</a:t>
            </a:r>
            <a:r>
              <a:rPr lang="zh-CN" altLang="en-US" sz="2800" dirty="0"/>
              <a:t>③中性论；</a:t>
            </a:r>
            <a:endParaRPr lang="en-US" altLang="zh-CN" sz="2800" dirty="0"/>
          </a:p>
          <a:p>
            <a:pPr algn="l"/>
            <a:r>
              <a:rPr lang="zh-CN" altLang="en-US" sz="2800" dirty="0"/>
              <a:t>（</a:t>
            </a:r>
            <a:r>
              <a:rPr lang="en-US" altLang="zh-CN" sz="2800" dirty="0"/>
              <a:t>2</a:t>
            </a:r>
            <a:r>
              <a:rPr lang="zh-CN" altLang="en-US" sz="2800" dirty="0"/>
              <a:t>）</a:t>
            </a:r>
            <a:r>
              <a:rPr lang="zh-CN" altLang="en-US" sz="2800" b="1" dirty="0"/>
              <a:t>收入再分配效应</a:t>
            </a:r>
            <a:r>
              <a:rPr lang="zh-CN" altLang="en-US" sz="2800" dirty="0"/>
              <a:t>：</a:t>
            </a:r>
            <a:endParaRPr lang="en-US" altLang="zh-CN" sz="2800" dirty="0"/>
          </a:p>
          <a:p>
            <a:pPr algn="l"/>
            <a:r>
              <a:rPr lang="en-US" altLang="zh-CN" sz="2800" dirty="0"/>
              <a:t>	</a:t>
            </a:r>
            <a:r>
              <a:rPr lang="zh-CN" altLang="en-US" sz="2800" dirty="0"/>
              <a:t>①对浮动收入者、实际财富持有者、债务人、政府有利；</a:t>
            </a:r>
            <a:endParaRPr lang="en-US" altLang="zh-CN" sz="2800" dirty="0"/>
          </a:p>
          <a:p>
            <a:pPr algn="l"/>
            <a:r>
              <a:rPr lang="en-US" altLang="zh-CN" sz="2800" dirty="0"/>
              <a:t>	</a:t>
            </a:r>
            <a:r>
              <a:rPr lang="zh-CN" altLang="en-US" sz="2800" dirty="0"/>
              <a:t>②对固定收入者、货币持有者、债权人、公众不利。</a:t>
            </a:r>
            <a:endParaRPr lang="en-US" altLang="zh-CN" sz="2800" dirty="0"/>
          </a:p>
          <a:p>
            <a:pPr algn="l"/>
            <a:r>
              <a:rPr lang="zh-CN" altLang="en-US" sz="2800" dirty="0"/>
              <a:t>（</a:t>
            </a:r>
            <a:r>
              <a:rPr lang="en-US" altLang="zh-CN" sz="2800" dirty="0"/>
              <a:t>3</a:t>
            </a:r>
            <a:r>
              <a:rPr lang="zh-CN" altLang="en-US" sz="2800" dirty="0"/>
              <a:t>）通胀与就业的关系：</a:t>
            </a:r>
            <a:r>
              <a:rPr lang="zh-CN" altLang="en-US" sz="2800" dirty="0">
                <a:solidFill>
                  <a:srgbClr val="FF0000"/>
                </a:solidFill>
              </a:rPr>
              <a:t>菲利普斯曲线</a:t>
            </a:r>
            <a:endParaRPr lang="en-US" altLang="zh-CN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809021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文本框 61">
            <a:extLst>
              <a:ext uri="{FF2B5EF4-FFF2-40B4-BE49-F238E27FC236}">
                <a16:creationId xmlns:a16="http://schemas.microsoft.com/office/drawing/2014/main" id="{4460D2D0-CA03-4C14-910F-4ED7796AF001}"/>
              </a:ext>
            </a:extLst>
          </p:cNvPr>
          <p:cNvSpPr txBox="1"/>
          <p:nvPr/>
        </p:nvSpPr>
        <p:spPr>
          <a:xfrm>
            <a:off x="486607" y="250621"/>
            <a:ext cx="26468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866943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dirty="0">
                <a:solidFill>
                  <a:srgbClr val="C81623"/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  <a:cs typeface="+mn-ea"/>
                <a:sym typeface="Arial" panose="020B0604020202020204" pitchFamily="34" charset="0"/>
              </a:rPr>
              <a:t>通胀的后果与治理</a:t>
            </a:r>
          </a:p>
        </p:txBody>
      </p:sp>
      <p:pic>
        <p:nvPicPr>
          <p:cNvPr id="59" name="图片 5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8091" y="-90377"/>
            <a:ext cx="2504121" cy="1138238"/>
          </a:xfrm>
          <a:prstGeom prst="rect">
            <a:avLst/>
          </a:prstGeom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5D092889-2466-4A7D-B681-88763010F30B}"/>
              </a:ext>
            </a:extLst>
          </p:cNvPr>
          <p:cNvGrpSpPr/>
          <p:nvPr/>
        </p:nvGrpSpPr>
        <p:grpSpPr>
          <a:xfrm>
            <a:off x="3350685" y="3665404"/>
            <a:ext cx="4587416" cy="2899885"/>
            <a:chOff x="242047" y="2125284"/>
            <a:chExt cx="5011271" cy="3269706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52492E0D-3B8A-4042-88F8-65BC3C8060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16" t="19238" r="1504" b="12789"/>
            <a:stretch/>
          </p:blipFill>
          <p:spPr>
            <a:xfrm>
              <a:off x="242047" y="2125284"/>
              <a:ext cx="5011271" cy="2808041"/>
            </a:xfrm>
            <a:prstGeom prst="rect">
              <a:avLst/>
            </a:prstGeom>
          </p:spPr>
        </p:pic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2F23ADA6-5D75-4FB9-B5AF-DA96982CB403}"/>
                </a:ext>
              </a:extLst>
            </p:cNvPr>
            <p:cNvSpPr txBox="1"/>
            <p:nvPr/>
          </p:nvSpPr>
          <p:spPr>
            <a:xfrm>
              <a:off x="744858" y="4933325"/>
              <a:ext cx="357020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2400" dirty="0"/>
                <a:t>菲利普斯曲线的各种形状</a:t>
              </a: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CCC784D0-45A4-4284-9275-2C7B7B4F8153}"/>
              </a:ext>
            </a:extLst>
          </p:cNvPr>
          <p:cNvSpPr txBox="1"/>
          <p:nvPr/>
        </p:nvSpPr>
        <p:spPr>
          <a:xfrm>
            <a:off x="367553" y="1076085"/>
            <a:ext cx="11681011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dirty="0"/>
              <a:t>菲利普斯曲线：</a:t>
            </a:r>
            <a:endParaRPr lang="en-US" altLang="zh-CN" sz="2800" dirty="0"/>
          </a:p>
          <a:p>
            <a:pPr algn="l"/>
            <a:r>
              <a:rPr lang="zh-CN" altLang="en-US" sz="2800" b="1" dirty="0"/>
              <a:t>短期</a:t>
            </a:r>
            <a:r>
              <a:rPr lang="zh-CN" altLang="en-US" sz="2800" dirty="0"/>
              <a:t>：斜率为负，通胀与失业率“跷跷板效应”</a:t>
            </a:r>
            <a:endParaRPr lang="en-US" altLang="zh-CN" sz="2800" dirty="0"/>
          </a:p>
          <a:p>
            <a:pPr algn="l"/>
            <a:endParaRPr lang="en-US" altLang="zh-CN" sz="1400" dirty="0"/>
          </a:p>
          <a:p>
            <a:pPr algn="l"/>
            <a:r>
              <a:rPr lang="zh-CN" altLang="en-US" sz="2800" dirty="0"/>
              <a:t>正斜率出现原因（</a:t>
            </a:r>
            <a:r>
              <a:rPr lang="zh-CN" altLang="en-US" sz="2800" b="1" dirty="0"/>
              <a:t>滞涨的菲利普斯曲线</a:t>
            </a:r>
            <a:r>
              <a:rPr lang="zh-CN" altLang="en-US" sz="2800" dirty="0"/>
              <a:t>）：通胀的出现</a:t>
            </a:r>
            <a:r>
              <a:rPr lang="zh-CN" altLang="en-US" sz="2800" dirty="0">
                <a:solidFill>
                  <a:srgbClr val="FF0000"/>
                </a:solidFill>
              </a:rPr>
              <a:t>削弱市场信号</a:t>
            </a:r>
            <a:r>
              <a:rPr lang="zh-CN" altLang="en-US" sz="2800" dirty="0"/>
              <a:t>的功能，从而降低生产效率，而且由此引起的政府干预会加深经济的失衡从而提高自然失业率。</a:t>
            </a:r>
            <a:endParaRPr lang="en-US" altLang="zh-CN" sz="2800" dirty="0"/>
          </a:p>
        </p:txBody>
      </p:sp>
    </p:spTree>
    <p:extLst>
      <p:ext uri="{BB962C8B-B14F-4D97-AF65-F5344CB8AC3E}">
        <p14:creationId xmlns:p14="http://schemas.microsoft.com/office/powerpoint/2010/main" val="97842800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文本框 61">
            <a:extLst>
              <a:ext uri="{FF2B5EF4-FFF2-40B4-BE49-F238E27FC236}">
                <a16:creationId xmlns:a16="http://schemas.microsoft.com/office/drawing/2014/main" id="{4460D2D0-CA03-4C14-910F-4ED7796AF001}"/>
              </a:ext>
            </a:extLst>
          </p:cNvPr>
          <p:cNvSpPr txBox="1"/>
          <p:nvPr/>
        </p:nvSpPr>
        <p:spPr>
          <a:xfrm>
            <a:off x="486607" y="250621"/>
            <a:ext cx="26468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866943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dirty="0">
                <a:solidFill>
                  <a:srgbClr val="C81623"/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  <a:cs typeface="+mn-ea"/>
                <a:sym typeface="Arial" panose="020B0604020202020204" pitchFamily="34" charset="0"/>
              </a:rPr>
              <a:t>通胀的后果与治理</a:t>
            </a:r>
          </a:p>
        </p:txBody>
      </p:sp>
      <p:pic>
        <p:nvPicPr>
          <p:cNvPr id="59" name="图片 5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8091" y="-90377"/>
            <a:ext cx="2504121" cy="1138238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189117CC-038B-4CAA-B945-C9379687438E}"/>
              </a:ext>
            </a:extLst>
          </p:cNvPr>
          <p:cNvSpPr txBox="1"/>
          <p:nvPr/>
        </p:nvSpPr>
        <p:spPr>
          <a:xfrm>
            <a:off x="216410" y="1012954"/>
            <a:ext cx="1175918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dirty="0"/>
              <a:t>货币学派和凯恩斯学派的分歧：</a:t>
            </a:r>
            <a:endParaRPr lang="en-US" altLang="zh-CN" sz="2800" dirty="0"/>
          </a:p>
          <a:p>
            <a:pPr algn="l"/>
            <a:endParaRPr lang="en-US" altLang="zh-CN" sz="1400" dirty="0"/>
          </a:p>
          <a:p>
            <a:pPr algn="l"/>
            <a:r>
              <a:rPr lang="zh-CN" altLang="en-US" sz="2800" dirty="0"/>
              <a:t>货币学派认为：</a:t>
            </a:r>
            <a:endParaRPr lang="en-US" altLang="zh-CN" sz="2800" dirty="0"/>
          </a:p>
          <a:p>
            <a:pPr algn="l"/>
            <a:r>
              <a:rPr lang="zh-CN" altLang="en-US" sz="2800" dirty="0"/>
              <a:t>①经济主体存在理性预期，因此经济主体会根据预期对经济行为进行调整，因此物价变动不会对实际经济活动产生影响；</a:t>
            </a:r>
            <a:endParaRPr lang="en-US" altLang="zh-CN" sz="2800" dirty="0"/>
          </a:p>
          <a:p>
            <a:pPr algn="l"/>
            <a:r>
              <a:rPr lang="zh-CN" altLang="en-US" sz="2800" dirty="0"/>
              <a:t>②认为长期来看，曲线变为垂直线；</a:t>
            </a:r>
            <a:endParaRPr lang="en-US" altLang="zh-CN" sz="2800" dirty="0"/>
          </a:p>
          <a:p>
            <a:pPr algn="l"/>
            <a:r>
              <a:rPr lang="zh-CN" altLang="en-US" sz="2800" dirty="0"/>
              <a:t>③失业基本是自愿性的，反对通过相机抉择的经济政策对其干预。</a:t>
            </a:r>
            <a:endParaRPr lang="en-US" altLang="zh-CN" sz="2800" dirty="0"/>
          </a:p>
          <a:p>
            <a:pPr algn="l"/>
            <a:endParaRPr lang="en-US" altLang="zh-CN" sz="1400" dirty="0"/>
          </a:p>
          <a:p>
            <a:pPr algn="l"/>
            <a:r>
              <a:rPr lang="zh-CN" altLang="en-US" sz="2800" dirty="0"/>
              <a:t>凯恩斯学派： </a:t>
            </a:r>
            <a:endParaRPr lang="en-US" altLang="zh-CN" sz="2800" dirty="0"/>
          </a:p>
          <a:p>
            <a:pPr algn="l"/>
            <a:r>
              <a:rPr lang="zh-CN" altLang="en-US" sz="2800" dirty="0"/>
              <a:t>①长期看曲线会变得更加陡峭，但不至于成为垂直线；</a:t>
            </a:r>
            <a:endParaRPr lang="en-US" altLang="zh-CN" sz="2800" dirty="0"/>
          </a:p>
          <a:p>
            <a:pPr algn="l"/>
            <a:r>
              <a:rPr lang="zh-CN" altLang="en-US" sz="2800" dirty="0"/>
              <a:t>②存在非自愿失业</a:t>
            </a:r>
            <a:r>
              <a:rPr lang="en-US" altLang="zh-CN" sz="2800" dirty="0"/>
              <a:t>(</a:t>
            </a:r>
            <a:r>
              <a:rPr lang="zh-CN" altLang="en-US" sz="2800" dirty="0"/>
              <a:t>结构性失业、摩擦性失业、周期性失业</a:t>
            </a:r>
            <a:r>
              <a:rPr lang="en-US" altLang="zh-CN" sz="2800" dirty="0"/>
              <a:t>)</a:t>
            </a:r>
            <a:r>
              <a:rPr lang="zh-CN" altLang="en-US" sz="2800" dirty="0"/>
              <a:t>，认为可以对经济适度干预。</a:t>
            </a:r>
          </a:p>
        </p:txBody>
      </p:sp>
    </p:spTree>
    <p:extLst>
      <p:ext uri="{BB962C8B-B14F-4D97-AF65-F5344CB8AC3E}">
        <p14:creationId xmlns:p14="http://schemas.microsoft.com/office/powerpoint/2010/main" val="421624399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文本框 61">
            <a:extLst>
              <a:ext uri="{FF2B5EF4-FFF2-40B4-BE49-F238E27FC236}">
                <a16:creationId xmlns:a16="http://schemas.microsoft.com/office/drawing/2014/main" id="{4460D2D0-CA03-4C14-910F-4ED7796AF001}"/>
              </a:ext>
            </a:extLst>
          </p:cNvPr>
          <p:cNvSpPr txBox="1"/>
          <p:nvPr/>
        </p:nvSpPr>
        <p:spPr>
          <a:xfrm>
            <a:off x="486607" y="250621"/>
            <a:ext cx="26468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866943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dirty="0">
                <a:solidFill>
                  <a:srgbClr val="C81623"/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  <a:cs typeface="+mn-ea"/>
                <a:sym typeface="Arial" panose="020B0604020202020204" pitchFamily="34" charset="0"/>
              </a:rPr>
              <a:t>通胀的后果与治理</a:t>
            </a:r>
          </a:p>
        </p:txBody>
      </p:sp>
      <p:pic>
        <p:nvPicPr>
          <p:cNvPr id="59" name="图片 5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8091" y="-90377"/>
            <a:ext cx="2504121" cy="1138238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4CE7893B-487F-46EB-A3ED-4EE6CA8336B0}"/>
              </a:ext>
            </a:extLst>
          </p:cNvPr>
          <p:cNvSpPr txBox="1"/>
          <p:nvPr/>
        </p:nvSpPr>
        <p:spPr>
          <a:xfrm>
            <a:off x="486607" y="852024"/>
            <a:ext cx="11506071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b="1" dirty="0"/>
              <a:t>通胀治理</a:t>
            </a:r>
            <a:r>
              <a:rPr lang="zh-CN" altLang="en-US" sz="2800" dirty="0"/>
              <a:t>：</a:t>
            </a:r>
            <a:endParaRPr lang="en-US" altLang="zh-CN" sz="2800" dirty="0"/>
          </a:p>
          <a:p>
            <a:pPr algn="l"/>
            <a:r>
              <a:rPr lang="zh-CN" altLang="en-US" sz="2800" dirty="0"/>
              <a:t>一、需求政策：</a:t>
            </a:r>
            <a:endParaRPr lang="en-US" altLang="zh-CN" sz="2800" dirty="0"/>
          </a:p>
          <a:p>
            <a:pPr algn="l"/>
            <a:r>
              <a:rPr lang="en-US" altLang="zh-CN" sz="2800" dirty="0"/>
              <a:t>1.</a:t>
            </a:r>
            <a:r>
              <a:rPr lang="zh-CN" altLang="en-US" sz="2800" dirty="0"/>
              <a:t>紧缩的货币政策</a:t>
            </a:r>
            <a:r>
              <a:rPr lang="en-US" altLang="zh-CN" sz="2800" dirty="0"/>
              <a:t>:</a:t>
            </a:r>
          </a:p>
          <a:p>
            <a:pPr algn="l"/>
            <a:r>
              <a:rPr lang="zh-CN" altLang="en-US" sz="2800" dirty="0"/>
              <a:t>①提高法定存款准备金、再贴现率，在公开市场上出售政府债券；</a:t>
            </a:r>
            <a:endParaRPr lang="en-US" altLang="zh-CN" sz="2800" dirty="0"/>
          </a:p>
          <a:p>
            <a:pPr algn="l"/>
            <a:r>
              <a:rPr lang="zh-CN" altLang="en-US" sz="2800" dirty="0"/>
              <a:t>②提交基准利率，提高商业银行借贷成本和各种市场利率；</a:t>
            </a:r>
            <a:endParaRPr lang="en-US" altLang="zh-CN" sz="2800" dirty="0"/>
          </a:p>
          <a:p>
            <a:pPr algn="l"/>
            <a:r>
              <a:rPr lang="zh-CN" altLang="en-US" sz="2800" dirty="0"/>
              <a:t>③行政手段：控制银行贷款规模、对某些贷款提高首付比例。</a:t>
            </a:r>
            <a:endParaRPr lang="en-US" altLang="zh-CN" sz="2800" dirty="0"/>
          </a:p>
          <a:p>
            <a:pPr algn="l"/>
            <a:endParaRPr lang="en-US" altLang="zh-CN" sz="1400" dirty="0"/>
          </a:p>
          <a:p>
            <a:pPr algn="l"/>
            <a:r>
              <a:rPr lang="en-US" altLang="zh-CN" sz="2800" dirty="0"/>
              <a:t>2.</a:t>
            </a:r>
            <a:r>
              <a:rPr lang="zh-CN" altLang="en-US" sz="2800" dirty="0"/>
              <a:t>紧缩的财政政策：</a:t>
            </a:r>
            <a:endParaRPr lang="en-US" altLang="zh-CN" sz="2800" dirty="0"/>
          </a:p>
          <a:p>
            <a:pPr algn="l"/>
            <a:r>
              <a:rPr lang="zh-CN" altLang="en-US" sz="2800" dirty="0"/>
              <a:t>①加税；②减少政府支出；③减少政府转移支付，减少社会福利开支</a:t>
            </a:r>
            <a:endParaRPr lang="en-US" altLang="zh-CN" sz="2800" dirty="0"/>
          </a:p>
          <a:p>
            <a:pPr algn="l"/>
            <a:endParaRPr lang="en-US" altLang="zh-CN" sz="1400" dirty="0"/>
          </a:p>
          <a:p>
            <a:pPr algn="l"/>
            <a:r>
              <a:rPr lang="zh-CN" altLang="en-US" sz="2800" dirty="0"/>
              <a:t>二、供给政策</a:t>
            </a:r>
            <a:endParaRPr lang="en-US" altLang="zh-CN" sz="2800" dirty="0"/>
          </a:p>
          <a:p>
            <a:pPr algn="l"/>
            <a:endParaRPr lang="en-US" altLang="zh-CN" sz="1400" dirty="0"/>
          </a:p>
          <a:p>
            <a:pPr algn="l"/>
            <a:r>
              <a:rPr lang="zh-CN" altLang="en-US" sz="2800" dirty="0"/>
              <a:t>三、收入政策：典型的是收入管制政策（价格管制，价格指导线等）</a:t>
            </a:r>
            <a:endParaRPr lang="en-US" altLang="zh-CN" sz="2800" dirty="0"/>
          </a:p>
          <a:p>
            <a:pPr algn="l"/>
            <a:endParaRPr lang="en-US" altLang="zh-CN" sz="1400" dirty="0"/>
          </a:p>
          <a:p>
            <a:pPr algn="l"/>
            <a:r>
              <a:rPr lang="zh-CN" altLang="en-US" sz="2800" dirty="0"/>
              <a:t>四、指数化政策：存款、税收、工资指数化</a:t>
            </a:r>
          </a:p>
        </p:txBody>
      </p:sp>
    </p:spTree>
    <p:extLst>
      <p:ext uri="{BB962C8B-B14F-4D97-AF65-F5344CB8AC3E}">
        <p14:creationId xmlns:p14="http://schemas.microsoft.com/office/powerpoint/2010/main" val="214010962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文本框 61">
            <a:extLst>
              <a:ext uri="{FF2B5EF4-FFF2-40B4-BE49-F238E27FC236}">
                <a16:creationId xmlns:a16="http://schemas.microsoft.com/office/drawing/2014/main" id="{4460D2D0-CA03-4C14-910F-4ED7796AF001}"/>
              </a:ext>
            </a:extLst>
          </p:cNvPr>
          <p:cNvSpPr txBox="1"/>
          <p:nvPr/>
        </p:nvSpPr>
        <p:spPr>
          <a:xfrm>
            <a:off x="1102160" y="250621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866943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dirty="0">
                <a:solidFill>
                  <a:srgbClr val="C81623"/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  <a:cs typeface="+mn-ea"/>
                <a:sym typeface="Arial" panose="020B0604020202020204" pitchFamily="34" charset="0"/>
              </a:rPr>
              <a:t>通货紧缩</a:t>
            </a:r>
          </a:p>
        </p:txBody>
      </p:sp>
      <p:pic>
        <p:nvPicPr>
          <p:cNvPr id="59" name="图片 5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8091" y="-90377"/>
            <a:ext cx="2504121" cy="1138238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E4C8453E-9709-4C7A-9CDC-B3E482A448D5}"/>
              </a:ext>
            </a:extLst>
          </p:cNvPr>
          <p:cNvSpPr txBox="1"/>
          <p:nvPr/>
        </p:nvSpPr>
        <p:spPr>
          <a:xfrm>
            <a:off x="438041" y="1255059"/>
            <a:ext cx="105977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800" dirty="0"/>
              <a:t>通货紧缩定义：物价水平随着时间的推移而</a:t>
            </a:r>
            <a:r>
              <a:rPr lang="zh-CN" altLang="en-US" sz="2800" dirty="0">
                <a:solidFill>
                  <a:srgbClr val="FF0000"/>
                </a:solidFill>
              </a:rPr>
              <a:t>普遍、持续下降</a:t>
            </a:r>
            <a:r>
              <a:rPr lang="zh-CN" altLang="en-US" sz="2800" dirty="0"/>
              <a:t>的过程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4B65883-AC04-4849-892F-B184D2D63B83}"/>
              </a:ext>
            </a:extLst>
          </p:cNvPr>
          <p:cNvSpPr txBox="1"/>
          <p:nvPr/>
        </p:nvSpPr>
        <p:spPr>
          <a:xfrm>
            <a:off x="406782" y="2090172"/>
            <a:ext cx="11378436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800" dirty="0"/>
              <a:t>成因：</a:t>
            </a:r>
            <a:endParaRPr lang="en-US" altLang="zh-CN" sz="2800" dirty="0"/>
          </a:p>
          <a:p>
            <a:pPr algn="l"/>
            <a:r>
              <a:rPr lang="en-US" altLang="zh-CN" sz="2800" dirty="0"/>
              <a:t>1.</a:t>
            </a:r>
            <a:r>
              <a:rPr lang="zh-CN" altLang="en-US" sz="2800" dirty="0"/>
              <a:t>纯货币的通货紧缩理论：</a:t>
            </a:r>
            <a:r>
              <a:rPr lang="en-US" altLang="zh-CN" sz="2800" dirty="0"/>
              <a:t>MV=PT</a:t>
            </a:r>
            <a:r>
              <a:rPr lang="zh-CN" altLang="en-US" sz="2800" dirty="0"/>
              <a:t>，核心是</a:t>
            </a:r>
            <a:r>
              <a:rPr lang="en-US" altLang="zh-CN" sz="2800" dirty="0"/>
              <a:t>M</a:t>
            </a:r>
            <a:r>
              <a:rPr lang="zh-CN" altLang="en-US" sz="2800" dirty="0"/>
              <a:t>供给不足</a:t>
            </a:r>
            <a:endParaRPr lang="en-US" altLang="zh-CN" sz="2800" dirty="0"/>
          </a:p>
          <a:p>
            <a:pPr algn="l"/>
            <a:r>
              <a:rPr lang="en-US" altLang="zh-CN" sz="2800" dirty="0"/>
              <a:t>2.</a:t>
            </a:r>
            <a:r>
              <a:rPr lang="zh-CN" altLang="en-US" sz="2800" dirty="0"/>
              <a:t>通货紧缩的金融结构理论：费雪的“债务</a:t>
            </a:r>
            <a:r>
              <a:rPr lang="en-US" altLang="zh-CN" sz="2800" dirty="0"/>
              <a:t>-</a:t>
            </a:r>
            <a:r>
              <a:rPr lang="zh-CN" altLang="en-US" sz="2800" dirty="0"/>
              <a:t>通货紧缩理论”</a:t>
            </a:r>
            <a:r>
              <a:rPr lang="en-US" altLang="zh-CN" sz="2800" dirty="0"/>
              <a:t>-</a:t>
            </a:r>
            <a:r>
              <a:rPr lang="zh-CN" altLang="en-US" sz="2800" dirty="0"/>
              <a:t>“债越还越多”</a:t>
            </a:r>
            <a:endParaRPr lang="en-US" altLang="zh-CN" sz="2800" dirty="0"/>
          </a:p>
          <a:p>
            <a:pPr algn="l"/>
            <a:r>
              <a:rPr lang="en-US" altLang="zh-CN" sz="2800" dirty="0"/>
              <a:t>3.</a:t>
            </a:r>
            <a:r>
              <a:rPr lang="zh-CN" altLang="en-US" sz="2800" dirty="0"/>
              <a:t>通货紧缩的经济周期理论：核心是</a:t>
            </a:r>
            <a:r>
              <a:rPr lang="zh-CN" altLang="en-US" sz="2800" dirty="0">
                <a:solidFill>
                  <a:srgbClr val="FF0000"/>
                </a:solidFill>
              </a:rPr>
              <a:t>投资过度和消费不足</a:t>
            </a:r>
            <a:endParaRPr lang="en-US" altLang="zh-CN" sz="2800" dirty="0">
              <a:solidFill>
                <a:srgbClr val="FF0000"/>
              </a:solidFill>
            </a:endParaRPr>
          </a:p>
          <a:p>
            <a:pPr algn="l"/>
            <a:r>
              <a:rPr lang="en-US" altLang="zh-CN" sz="2800" dirty="0"/>
              <a:t>4.</a:t>
            </a:r>
            <a:r>
              <a:rPr lang="zh-CN" altLang="en-US" sz="2800" dirty="0"/>
              <a:t>技术进步的通货紧缩效应：手机越来越便宜（从大哥大→智能手机）</a:t>
            </a:r>
            <a:endParaRPr lang="en-US" altLang="zh-CN" sz="2800" dirty="0"/>
          </a:p>
          <a:p>
            <a:pPr algn="l"/>
            <a:r>
              <a:rPr lang="en-US" altLang="zh-CN" sz="2800" dirty="0"/>
              <a:t>5.</a:t>
            </a:r>
            <a:r>
              <a:rPr lang="zh-CN" altLang="en-US" sz="2800" dirty="0"/>
              <a:t>经济全球化的通货紧缩效应：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1F2C7E5-175A-41E0-B621-38C8E0406044}"/>
              </a:ext>
            </a:extLst>
          </p:cNvPr>
          <p:cNvSpPr txBox="1"/>
          <p:nvPr/>
        </p:nvSpPr>
        <p:spPr>
          <a:xfrm>
            <a:off x="4596788" y="6149788"/>
            <a:ext cx="7635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 dirty="0">
                <a:solidFill>
                  <a:srgbClr val="FF0000"/>
                </a:solidFill>
              </a:rPr>
              <a:t>通货紧缩的危害与治理见课本</a:t>
            </a:r>
            <a:r>
              <a:rPr lang="en-US" altLang="zh-CN" sz="2400" dirty="0">
                <a:solidFill>
                  <a:srgbClr val="FF0000"/>
                </a:solidFill>
              </a:rPr>
              <a:t>P330-333</a:t>
            </a:r>
            <a:r>
              <a:rPr lang="zh-CN" altLang="en-US" sz="2400" dirty="0">
                <a:solidFill>
                  <a:srgbClr val="FF0000"/>
                </a:solidFill>
              </a:rPr>
              <a:t>，自行阅读了解</a:t>
            </a:r>
          </a:p>
        </p:txBody>
      </p:sp>
    </p:spTree>
    <p:extLst>
      <p:ext uri="{BB962C8B-B14F-4D97-AF65-F5344CB8AC3E}">
        <p14:creationId xmlns:p14="http://schemas.microsoft.com/office/powerpoint/2010/main" val="314621072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_文本框 24" descr="e7d195523061f1c07f83f732a5522b9b3ebe164d7250580aEF66DE1A1ABCD1416532D3433F8BE1C4DD26AF8C595CA3B8FBFFDC471B28313D41FC0B29AEB12651AEAC05881CD0265D4CB30185DEC2EB287A3DCBE2E99F13933C1E803DDF331C0150FEA0675F290631D1EDC3C927CD0AA74DD8F417A5B73495B4C9A5AA47CFEB588A1D25B820586C98">
            <a:extLst>
              <a:ext uri="{FF2B5EF4-FFF2-40B4-BE49-F238E27FC236}">
                <a16:creationId xmlns:a16="http://schemas.microsoft.com/office/drawing/2014/main" id="{EC714C0D-2C29-46A2-A557-81E496738A85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5319868" y="2492701"/>
            <a:ext cx="2380129" cy="120032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 algn="ctr">
              <a:defRPr sz="8000">
                <a:solidFill>
                  <a:schemeClr val="bg1"/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</a:defRPr>
            </a:lvl1pPr>
          </a:lstStyle>
          <a:p>
            <a:r>
              <a:rPr lang="en-US" altLang="zh-CN" sz="7200" dirty="0"/>
              <a:t>End</a:t>
            </a:r>
            <a:r>
              <a:rPr lang="zh-CN" altLang="en-US" sz="7200" dirty="0"/>
              <a:t>！</a:t>
            </a:r>
          </a:p>
        </p:txBody>
      </p:sp>
      <p:sp>
        <p:nvSpPr>
          <p:cNvPr id="3" name="PA_文本框 27" descr="e7d195523061f1c07f83f732a5522b9b3ebe164d7250580aEF66DE1A1ABCD1416532D3433F8BE1C4DD26AF8C595CA3B8FBFFDC471B28313D41FC0B29AEB12651AEAC05881CD0265D4CB30185DEC2EB287A3DCBE2E99F13933C1E803DDF331C0150FEA0675F290631D1EDC3C927CD0AA74DD8F417A5B73495B4C9A5AA47CFEB588A1D25B820586C98">
            <a:extLst>
              <a:ext uri="{FF2B5EF4-FFF2-40B4-BE49-F238E27FC236}">
                <a16:creationId xmlns:a16="http://schemas.microsoft.com/office/drawing/2014/main" id="{632E8646-0086-47C9-986A-3F1B42B84C35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4657689" y="4365299"/>
            <a:ext cx="3042308" cy="36933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dist"/>
            <a:r>
              <a:rPr lang="zh-CN" altLang="en-US" dirty="0">
                <a:solidFill>
                  <a:schemeClr val="bg1"/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</a:rPr>
              <a:t>上海财经大学</a:t>
            </a:r>
          </a:p>
        </p:txBody>
      </p:sp>
      <p:sp>
        <p:nvSpPr>
          <p:cNvPr id="6" name="PA_任意多边形 30" descr="e7d195523061f1c07f83f732a5522b9b3ebe164d7250580aEF66DE1A1ABCD1416532D3433F8BE1C4DD26AF8C595CA3B8FBFFDC471B28313D41FC0B29AEB12651AEAC05881CD0265D4CB30185DEC2EB287A3DCBE2E99F13933C1E803DDF331C0150FEA0675F290631D1EDC3C927CD0AA74DD8F417A5B73495B4C9A5AA47CFEB588A1D25B820586C98">
            <a:extLst>
              <a:ext uri="{FF2B5EF4-FFF2-40B4-BE49-F238E27FC236}">
                <a16:creationId xmlns:a16="http://schemas.microsoft.com/office/drawing/2014/main" id="{B55E0BB2-BD44-4997-B24B-E03827B90675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3437866" y="4553620"/>
            <a:ext cx="1129553" cy="0"/>
          </a:xfrm>
          <a:custGeom>
            <a:avLst/>
            <a:gdLst>
              <a:gd name="connsiteX0" fmla="*/ 1129553 w 1129553"/>
              <a:gd name="connsiteY0" fmla="*/ 0 h 0"/>
              <a:gd name="connsiteX1" fmla="*/ 0 w 1129553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29553">
                <a:moveTo>
                  <a:pt x="1129553" y="0"/>
                </a:moveTo>
                <a:lnTo>
                  <a:pt x="0" y="0"/>
                </a:ln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latin typeface="字魂35号-经典雅黑" panose="02000000000000000000" pitchFamily="2" charset="-122"/>
              <a:ea typeface="字魂35号-经典雅黑" panose="02000000000000000000" pitchFamily="2" charset="-122"/>
            </a:endParaRPr>
          </a:p>
        </p:txBody>
      </p:sp>
      <p:sp>
        <p:nvSpPr>
          <p:cNvPr id="7" name="PA_任意多边形 31" descr="e7d195523061f1c07f83f732a5522b9b3ebe164d7250580aEF66DE1A1ABCD1416532D3433F8BE1C4DD26AF8C595CA3B8FBFFDC471B28313D41FC0B29AEB12651AEAC05881CD0265D4CB30185DEC2EB287A3DCBE2E99F13933C1E803DDF331C0150FEA0675F290631D1EDC3C927CD0AA74DD8F417A5B73495B4C9A5AA47CFEB588A1D25B820586C98">
            <a:extLst>
              <a:ext uri="{FF2B5EF4-FFF2-40B4-BE49-F238E27FC236}">
                <a16:creationId xmlns:a16="http://schemas.microsoft.com/office/drawing/2014/main" id="{298F288F-D806-40A0-9306-CE46194E4514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7745694" y="4553620"/>
            <a:ext cx="1129553" cy="0"/>
          </a:xfrm>
          <a:custGeom>
            <a:avLst/>
            <a:gdLst>
              <a:gd name="connsiteX0" fmla="*/ 1129553 w 1129553"/>
              <a:gd name="connsiteY0" fmla="*/ 0 h 0"/>
              <a:gd name="connsiteX1" fmla="*/ 0 w 1129553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29553">
                <a:moveTo>
                  <a:pt x="1129553" y="0"/>
                </a:moveTo>
                <a:lnTo>
                  <a:pt x="0" y="0"/>
                </a:ln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latin typeface="字魂35号-经典雅黑" panose="02000000000000000000" pitchFamily="2" charset="-122"/>
              <a:ea typeface="字魂35号-经典雅黑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535604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文本框 29">
            <a:extLst>
              <a:ext uri="{FF2B5EF4-FFF2-40B4-BE49-F238E27FC236}">
                <a16:creationId xmlns:a16="http://schemas.microsoft.com/office/drawing/2014/main" id="{EDECF518-59A7-4799-AE28-04355D30B0F1}"/>
              </a:ext>
            </a:extLst>
          </p:cNvPr>
          <p:cNvSpPr txBox="1"/>
          <p:nvPr/>
        </p:nvSpPr>
        <p:spPr>
          <a:xfrm>
            <a:off x="794379" y="250621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866943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dirty="0">
                <a:solidFill>
                  <a:srgbClr val="C81623"/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  <a:cs typeface="+mn-ea"/>
                <a:sym typeface="Arial" panose="020B0604020202020204" pitchFamily="34" charset="0"/>
              </a:rPr>
              <a:t>预习内容检测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8091" y="-90377"/>
            <a:ext cx="2504121" cy="1138238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25875840-DCA4-4554-B830-1DC4A0090FF2}"/>
              </a:ext>
            </a:extLst>
          </p:cNvPr>
          <p:cNvSpPr txBox="1"/>
          <p:nvPr/>
        </p:nvSpPr>
        <p:spPr>
          <a:xfrm>
            <a:off x="794379" y="1047861"/>
            <a:ext cx="9654987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dirty="0"/>
              <a:t>例题</a:t>
            </a:r>
            <a:r>
              <a:rPr lang="en-US" altLang="zh-CN" sz="2800" dirty="0"/>
              <a:t>2</a:t>
            </a:r>
            <a:r>
              <a:rPr lang="zh-CN" altLang="en-US" sz="2800" dirty="0"/>
              <a:t>：</a:t>
            </a:r>
            <a:r>
              <a:rPr lang="en-US" altLang="zh-CN" sz="2800" dirty="0"/>
              <a:t>2017</a:t>
            </a:r>
            <a:r>
              <a:rPr lang="zh-CN" altLang="en-US" sz="2800" dirty="0"/>
              <a:t>年中山大学真题</a:t>
            </a:r>
            <a:endParaRPr lang="en-US" altLang="zh-CN" sz="2800" dirty="0"/>
          </a:p>
          <a:p>
            <a:endParaRPr lang="en-US" altLang="zh-CN" sz="14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F50CDB5-1A90-4FF1-8EF5-76B862F939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4379" y="1695577"/>
            <a:ext cx="11265242" cy="197995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E590BC50-E440-40B8-AE26-842C943236F0}"/>
                  </a:ext>
                </a:extLst>
              </p:cNvPr>
              <p:cNvSpPr txBox="1"/>
              <p:nvPr/>
            </p:nvSpPr>
            <p:spPr>
              <a:xfrm>
                <a:off x="794379" y="3932246"/>
                <a:ext cx="9539022" cy="24603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zh-CN" altLang="en-US" sz="2800" dirty="0"/>
                  <a:t>答案：</a:t>
                </a:r>
                <a:endParaRPr lang="en-US" altLang="zh-CN" sz="2800" dirty="0"/>
              </a:p>
              <a:p>
                <a:r>
                  <a:rPr lang="zh-CN" altLang="en-US" sz="2800" dirty="0"/>
                  <a:t>（</a:t>
                </a:r>
                <a:r>
                  <a:rPr lang="en-US" altLang="zh-CN" sz="2800" dirty="0"/>
                  <a:t>1</a:t>
                </a:r>
                <a:r>
                  <a:rPr lang="zh-CN" altLang="en-US" sz="2800" dirty="0"/>
                  <a:t>）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num>
                      <m:den>
                        <m:sSub>
                          <m:sSubPr>
                            <m:ctrlP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sSub>
                          <m:sSubPr>
                            <m:ctrlP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den>
                    </m:f>
                  </m:oMath>
                </a14:m>
                <a:r>
                  <a:rPr lang="en-US" altLang="zh-CN" sz="2800" dirty="0"/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num>
                      <m:den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den>
                    </m:f>
                  </m:oMath>
                </a14:m>
                <a:endParaRPr lang="en-US" altLang="zh-CN" sz="2800" dirty="0"/>
              </a:p>
              <a:p>
                <a:r>
                  <a:rPr lang="zh-CN" altLang="en-US" sz="2800" dirty="0"/>
                  <a:t>（</a:t>
                </a:r>
                <a:r>
                  <a:rPr lang="en-US" altLang="zh-CN" sz="2800" dirty="0"/>
                  <a:t>2</a:t>
                </a:r>
                <a:r>
                  <a:rPr lang="zh-CN" altLang="en-US" sz="2800" dirty="0"/>
                  <a:t>）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num>
                      <m:den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den>
                    </m:f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=0.32, 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𝐸𝑅</m:t>
                        </m:r>
                      </m:num>
                      <m:den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den>
                    </m:f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=0.06,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1=</m:t>
                    </m:r>
                    <m:f>
                      <m:f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1+0.32</m:t>
                        </m:r>
                      </m:num>
                      <m:den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0.2+0.06+0.32</m:t>
                        </m:r>
                      </m:den>
                    </m:f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=2.276</m:t>
                    </m:r>
                  </m:oMath>
                </a14:m>
                <a:endParaRPr lang="en-US" altLang="zh-CN" sz="2800" b="0" dirty="0"/>
              </a:p>
              <a:p>
                <a:r>
                  <a:rPr lang="zh-CN" altLang="en-US" sz="2800" dirty="0"/>
                  <a:t>（</a:t>
                </a:r>
                <a:r>
                  <a:rPr lang="en-US" altLang="zh-CN" sz="2800" dirty="0"/>
                  <a:t>3</a:t>
                </a:r>
                <a:r>
                  <a:rPr lang="zh-CN" altLang="en-US" sz="2800" dirty="0"/>
                  <a:t>）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num>
                      <m:den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den>
                    </m:f>
                  </m:oMath>
                </a14:m>
                <a:r>
                  <a:rPr lang="zh-CN" altLang="en-US" sz="2800" dirty="0"/>
                  <a:t>→</a:t>
                </a:r>
                <a:r>
                  <a:rPr lang="en-US" altLang="zh-CN" sz="2800" dirty="0"/>
                  <a:t>MB=5800</a:t>
                </a:r>
                <a:r>
                  <a:rPr lang="zh-CN" altLang="en-US" sz="2800" dirty="0"/>
                  <a:t>亿，</a:t>
                </a:r>
                <a:r>
                  <a:rPr lang="en-US" altLang="zh-CN" sz="2800" dirty="0"/>
                  <a:t>R=2600</a:t>
                </a:r>
                <a:r>
                  <a:rPr lang="zh-CN" altLang="en-US" sz="2800" dirty="0"/>
                  <a:t>亿，</a:t>
                </a:r>
                <a:r>
                  <a:rPr lang="en-US" altLang="zh-CN" sz="2800" dirty="0"/>
                  <a:t>RR=2000</a:t>
                </a:r>
                <a:r>
                  <a:rPr lang="zh-CN" altLang="en-US" sz="2800" dirty="0"/>
                  <a:t>亿</a:t>
                </a: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E590BC50-E440-40B8-AE26-842C943236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379" y="3932246"/>
                <a:ext cx="9539022" cy="2460354"/>
              </a:xfrm>
              <a:prstGeom prst="rect">
                <a:avLst/>
              </a:prstGeom>
              <a:blipFill>
                <a:blip r:embed="rId5"/>
                <a:stretch>
                  <a:fillRect l="-1278" t="-2723" b="-9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538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文本框 29">
            <a:extLst>
              <a:ext uri="{FF2B5EF4-FFF2-40B4-BE49-F238E27FC236}">
                <a16:creationId xmlns:a16="http://schemas.microsoft.com/office/drawing/2014/main" id="{EDECF518-59A7-4799-AE28-04355D30B0F1}"/>
              </a:ext>
            </a:extLst>
          </p:cNvPr>
          <p:cNvSpPr txBox="1"/>
          <p:nvPr/>
        </p:nvSpPr>
        <p:spPr>
          <a:xfrm>
            <a:off x="794379" y="250621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866943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dirty="0">
                <a:solidFill>
                  <a:srgbClr val="C81623"/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  <a:cs typeface="+mn-ea"/>
                <a:sym typeface="Arial" panose="020B0604020202020204" pitchFamily="34" charset="0"/>
              </a:rPr>
              <a:t>预习内容检测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8091" y="-90377"/>
            <a:ext cx="2504121" cy="1138238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F1063D92-D8AE-439E-8C90-7DEE6C224B51}"/>
              </a:ext>
            </a:extLst>
          </p:cNvPr>
          <p:cNvSpPr txBox="1"/>
          <p:nvPr/>
        </p:nvSpPr>
        <p:spPr>
          <a:xfrm>
            <a:off x="794379" y="982105"/>
            <a:ext cx="10716303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dirty="0"/>
              <a:t>例题</a:t>
            </a:r>
            <a:r>
              <a:rPr lang="en-US" altLang="zh-CN" sz="2800" dirty="0"/>
              <a:t>3</a:t>
            </a:r>
            <a:r>
              <a:rPr lang="zh-CN" altLang="en-US" sz="2800" dirty="0"/>
              <a:t>：上财</a:t>
            </a:r>
            <a:r>
              <a:rPr lang="en-US" altLang="zh-CN" sz="2800" dirty="0"/>
              <a:t>2014</a:t>
            </a:r>
            <a:r>
              <a:rPr lang="zh-CN" altLang="en-US" sz="2800" dirty="0"/>
              <a:t>年真题</a:t>
            </a:r>
            <a:endParaRPr lang="en-US" altLang="zh-CN" sz="2800" dirty="0"/>
          </a:p>
          <a:p>
            <a:endParaRPr lang="en-US" altLang="zh-CN" sz="1400" dirty="0"/>
          </a:p>
          <a:p>
            <a:r>
              <a:rPr lang="zh-CN" altLang="en-US" sz="2800" dirty="0"/>
              <a:t>公司每年需材料 200 吨，每吨材料年度储备成本 20 元，每次进货费用为 125 元，单位订购价格为 20 元，则最佳采购次数为？</a:t>
            </a:r>
            <a:endParaRPr lang="en-US" altLang="zh-CN" sz="2800" dirty="0"/>
          </a:p>
          <a:p>
            <a:r>
              <a:rPr lang="zh-CN" altLang="en-US" sz="2800" dirty="0"/>
              <a:t>A.4</a:t>
            </a:r>
            <a:r>
              <a:rPr lang="en-US" altLang="zh-CN" sz="2800" dirty="0"/>
              <a:t>		</a:t>
            </a:r>
            <a:r>
              <a:rPr lang="zh-CN" altLang="en-US" sz="2800" dirty="0"/>
              <a:t>B.6</a:t>
            </a:r>
            <a:r>
              <a:rPr lang="en-US" altLang="zh-CN" sz="2800" dirty="0"/>
              <a:t>		</a:t>
            </a:r>
            <a:r>
              <a:rPr lang="zh-CN" altLang="en-US" sz="2800" dirty="0"/>
              <a:t>C.7</a:t>
            </a:r>
            <a:r>
              <a:rPr lang="en-US" altLang="zh-CN" sz="2800" dirty="0"/>
              <a:t>		</a:t>
            </a:r>
            <a:r>
              <a:rPr lang="zh-CN" altLang="en-US" sz="2800" dirty="0"/>
              <a:t>D.10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C15DA72-0472-4E75-8E80-78673B1A4DC6}"/>
              </a:ext>
            </a:extLst>
          </p:cNvPr>
          <p:cNvSpPr txBox="1"/>
          <p:nvPr/>
        </p:nvSpPr>
        <p:spPr>
          <a:xfrm>
            <a:off x="794379" y="3167390"/>
            <a:ext cx="87206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800" dirty="0"/>
              <a:t>答案：</a:t>
            </a:r>
            <a:r>
              <a:rPr lang="en-US" altLang="zh-CN" sz="2800" dirty="0">
                <a:solidFill>
                  <a:srgbClr val="FF0000"/>
                </a:solidFill>
              </a:rPr>
              <a:t>A</a:t>
            </a:r>
            <a:r>
              <a:rPr lang="zh-CN" altLang="en-US" sz="2800" dirty="0"/>
              <a:t>，直接计算或者用鲍莫尔模型</a:t>
            </a:r>
            <a:r>
              <a:rPr lang="en-US" altLang="zh-CN" sz="2800" dirty="0"/>
              <a:t>P273</a:t>
            </a:r>
            <a:r>
              <a:rPr lang="zh-CN" altLang="en-US" sz="2800" dirty="0"/>
              <a:t>，</a:t>
            </a:r>
            <a:r>
              <a:rPr lang="zh-CN" altLang="en-US" sz="2800" dirty="0">
                <a:solidFill>
                  <a:srgbClr val="FF0000"/>
                </a:solidFill>
              </a:rPr>
              <a:t>现场计算</a:t>
            </a:r>
          </a:p>
        </p:txBody>
      </p:sp>
    </p:spTree>
    <p:extLst>
      <p:ext uri="{BB962C8B-B14F-4D97-AF65-F5344CB8AC3E}">
        <p14:creationId xmlns:p14="http://schemas.microsoft.com/office/powerpoint/2010/main" val="3706507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文本框 29">
            <a:extLst>
              <a:ext uri="{FF2B5EF4-FFF2-40B4-BE49-F238E27FC236}">
                <a16:creationId xmlns:a16="http://schemas.microsoft.com/office/drawing/2014/main" id="{EDECF518-59A7-4799-AE28-04355D30B0F1}"/>
              </a:ext>
            </a:extLst>
          </p:cNvPr>
          <p:cNvSpPr txBox="1"/>
          <p:nvPr/>
        </p:nvSpPr>
        <p:spPr>
          <a:xfrm>
            <a:off x="794379" y="250621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866943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dirty="0">
                <a:solidFill>
                  <a:srgbClr val="C81623"/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  <a:cs typeface="+mn-ea"/>
                <a:sym typeface="Arial" panose="020B0604020202020204" pitchFamily="34" charset="0"/>
              </a:rPr>
              <a:t>预习内容检测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8091" y="-90377"/>
            <a:ext cx="2504121" cy="1138238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F8D72C74-2A22-4368-9131-0B7153C4A4B3}"/>
              </a:ext>
            </a:extLst>
          </p:cNvPr>
          <p:cNvSpPr txBox="1"/>
          <p:nvPr/>
        </p:nvSpPr>
        <p:spPr>
          <a:xfrm>
            <a:off x="588190" y="1047861"/>
            <a:ext cx="10832845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dirty="0"/>
              <a:t>例题</a:t>
            </a:r>
            <a:r>
              <a:rPr lang="en-US" altLang="zh-CN" sz="2800" dirty="0"/>
              <a:t>4</a:t>
            </a:r>
            <a:r>
              <a:rPr lang="zh-CN" altLang="en-US" sz="2800" dirty="0"/>
              <a:t>：上财</a:t>
            </a:r>
            <a:r>
              <a:rPr lang="en-US" altLang="zh-CN" sz="2800" dirty="0"/>
              <a:t>2012</a:t>
            </a:r>
            <a:r>
              <a:rPr lang="zh-CN" altLang="en-US" sz="2800" dirty="0"/>
              <a:t>年真题</a:t>
            </a:r>
            <a:endParaRPr lang="en-US" altLang="zh-CN" sz="2800" dirty="0"/>
          </a:p>
          <a:p>
            <a:endParaRPr lang="en-US" altLang="zh-CN" sz="1400" dirty="0"/>
          </a:p>
          <a:p>
            <a:r>
              <a:rPr lang="zh-CN" altLang="en-US" sz="2800" dirty="0"/>
              <a:t>设统计部门选用 A、B、C 三种商品来计算消费者价格指数，所获数据如下：</a:t>
            </a:r>
            <a:endParaRPr lang="en-US" altLang="zh-CN" sz="2800" dirty="0"/>
          </a:p>
        </p:txBody>
      </p:sp>
      <p:graphicFrame>
        <p:nvGraphicFramePr>
          <p:cNvPr id="9" name="表格 10">
            <a:extLst>
              <a:ext uri="{FF2B5EF4-FFF2-40B4-BE49-F238E27FC236}">
                <a16:creationId xmlns:a16="http://schemas.microsoft.com/office/drawing/2014/main" id="{1DD6EBFE-00E1-4C02-AEAD-373FB203A5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0646474"/>
              </p:ext>
            </p:extLst>
          </p:nvPr>
        </p:nvGraphicFramePr>
        <p:xfrm>
          <a:off x="2463052" y="2648299"/>
          <a:ext cx="7265896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16474">
                  <a:extLst>
                    <a:ext uri="{9D8B030D-6E8A-4147-A177-3AD203B41FA5}">
                      <a16:colId xmlns:a16="http://schemas.microsoft.com/office/drawing/2014/main" val="1468906368"/>
                    </a:ext>
                  </a:extLst>
                </a:gridCol>
                <a:gridCol w="1816474">
                  <a:extLst>
                    <a:ext uri="{9D8B030D-6E8A-4147-A177-3AD203B41FA5}">
                      <a16:colId xmlns:a16="http://schemas.microsoft.com/office/drawing/2014/main" val="3502353146"/>
                    </a:ext>
                  </a:extLst>
                </a:gridCol>
                <a:gridCol w="1816474">
                  <a:extLst>
                    <a:ext uri="{9D8B030D-6E8A-4147-A177-3AD203B41FA5}">
                      <a16:colId xmlns:a16="http://schemas.microsoft.com/office/drawing/2014/main" val="2807783669"/>
                    </a:ext>
                  </a:extLst>
                </a:gridCol>
                <a:gridCol w="1816474">
                  <a:extLst>
                    <a:ext uri="{9D8B030D-6E8A-4147-A177-3AD203B41FA5}">
                      <a16:colId xmlns:a16="http://schemas.microsoft.com/office/drawing/2014/main" val="3108476"/>
                    </a:ext>
                  </a:extLst>
                </a:gridCol>
              </a:tblGrid>
              <a:tr h="43640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solidFill>
                            <a:schemeClr val="tx1"/>
                          </a:solidFill>
                        </a:rPr>
                        <a:t>品种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solidFill>
                            <a:schemeClr val="tx1"/>
                          </a:solidFill>
                        </a:rPr>
                        <a:t>数量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solidFill>
                            <a:schemeClr val="tx1"/>
                          </a:solidFill>
                        </a:rPr>
                        <a:t>基期价格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solidFill>
                            <a:schemeClr val="tx1"/>
                          </a:solidFill>
                        </a:rPr>
                        <a:t>本期价格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1316324"/>
                  </a:ext>
                </a:extLst>
              </a:tr>
              <a:tr h="43640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tx1"/>
                          </a:solidFill>
                        </a:rPr>
                        <a:t>365</a:t>
                      </a:r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tx1"/>
                          </a:solidFill>
                        </a:rPr>
                        <a:t>0.3</a:t>
                      </a:r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tx1"/>
                          </a:solidFill>
                        </a:rPr>
                        <a:t>0.5</a:t>
                      </a:r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2141722"/>
                  </a:ext>
                </a:extLst>
              </a:tr>
              <a:tr h="43640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tx1"/>
                          </a:solidFill>
                        </a:rPr>
                        <a:t>500</a:t>
                      </a:r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tx1"/>
                          </a:solidFill>
                        </a:rPr>
                        <a:t>1.0</a:t>
                      </a:r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tx1"/>
                          </a:solidFill>
                        </a:rPr>
                        <a:t>1.5</a:t>
                      </a:r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539853"/>
                  </a:ext>
                </a:extLst>
              </a:tr>
              <a:tr h="43640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tx1"/>
                          </a:solidFill>
                        </a:rPr>
                        <a:t>C</a:t>
                      </a:r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tx1"/>
                          </a:solidFill>
                        </a:rPr>
                        <a:t>20.0</a:t>
                      </a:r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tx1"/>
                          </a:solidFill>
                        </a:rPr>
                        <a:t>25.0</a:t>
                      </a:r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6130804"/>
                  </a:ext>
                </a:extLst>
              </a:tr>
            </a:tbl>
          </a:graphicData>
        </a:graphic>
      </p:graphicFrame>
      <p:sp>
        <p:nvSpPr>
          <p:cNvPr id="12" name="文本框 11">
            <a:extLst>
              <a:ext uri="{FF2B5EF4-FFF2-40B4-BE49-F238E27FC236}">
                <a16:creationId xmlns:a16="http://schemas.microsoft.com/office/drawing/2014/main" id="{E747F42B-5F7C-40FE-A004-55B7002FCCE3}"/>
              </a:ext>
            </a:extLst>
          </p:cNvPr>
          <p:cNvSpPr txBox="1"/>
          <p:nvPr/>
        </p:nvSpPr>
        <p:spPr>
          <a:xfrm>
            <a:off x="588190" y="4584965"/>
            <a:ext cx="1056042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dirty="0"/>
              <a:t>（</a:t>
            </a:r>
            <a:r>
              <a:rPr lang="en-US" altLang="zh-CN" sz="2800" dirty="0"/>
              <a:t>1</a:t>
            </a:r>
            <a:r>
              <a:rPr lang="zh-CN" altLang="en-US" sz="2800" dirty="0"/>
              <a:t>）试计算当年 </a:t>
            </a:r>
            <a:r>
              <a:rPr lang="en-US" altLang="zh-CN" sz="2800" dirty="0"/>
              <a:t>CPI?</a:t>
            </a:r>
          </a:p>
          <a:p>
            <a:pPr algn="l"/>
            <a:r>
              <a:rPr lang="zh-CN" altLang="en-US" sz="2800" dirty="0"/>
              <a:t>（</a:t>
            </a:r>
            <a:r>
              <a:rPr lang="en-US" altLang="zh-CN" sz="2800" dirty="0"/>
              <a:t>2</a:t>
            </a:r>
            <a:r>
              <a:rPr lang="zh-CN" altLang="en-US" sz="2800" dirty="0"/>
              <a:t>）</a:t>
            </a:r>
            <a:r>
              <a:rPr lang="en-US" altLang="zh-CN" sz="2800" dirty="0"/>
              <a:t>CPI </a:t>
            </a:r>
            <a:r>
              <a:rPr lang="zh-CN" altLang="en-US" sz="2800" dirty="0"/>
              <a:t>能否真实度量物价水平变化，为什么</a:t>
            </a:r>
            <a:r>
              <a:rPr lang="en-US" altLang="zh-CN" sz="2800" dirty="0"/>
              <a:t>?</a:t>
            </a:r>
            <a:r>
              <a:rPr lang="zh-CN" altLang="en-US" sz="2800" dirty="0"/>
              <a:t> </a:t>
            </a:r>
            <a:endParaRPr lang="en-US" altLang="zh-CN" sz="2800" dirty="0"/>
          </a:p>
          <a:p>
            <a:pPr algn="l"/>
            <a:r>
              <a:rPr lang="zh-CN" altLang="en-US" sz="2800" dirty="0"/>
              <a:t>（</a:t>
            </a:r>
            <a:r>
              <a:rPr lang="en-US" altLang="zh-CN" sz="2800" dirty="0"/>
              <a:t>3</a:t>
            </a:r>
            <a:r>
              <a:rPr lang="zh-CN" altLang="en-US" sz="2800" dirty="0"/>
              <a:t>）</a:t>
            </a:r>
            <a:r>
              <a:rPr lang="en-US" altLang="zh-CN" sz="2800" dirty="0"/>
              <a:t>CPI </a:t>
            </a:r>
            <a:r>
              <a:rPr lang="zh-CN" altLang="en-US" sz="2800" dirty="0"/>
              <a:t>往往会高估还是低估实际的通货膨胀率，为什么</a:t>
            </a:r>
            <a:r>
              <a:rPr lang="en-US" altLang="zh-CN" sz="2800" dirty="0"/>
              <a:t>?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0622679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文本框 29">
            <a:extLst>
              <a:ext uri="{FF2B5EF4-FFF2-40B4-BE49-F238E27FC236}">
                <a16:creationId xmlns:a16="http://schemas.microsoft.com/office/drawing/2014/main" id="{EDECF518-59A7-4799-AE28-04355D30B0F1}"/>
              </a:ext>
            </a:extLst>
          </p:cNvPr>
          <p:cNvSpPr txBox="1"/>
          <p:nvPr/>
        </p:nvSpPr>
        <p:spPr>
          <a:xfrm>
            <a:off x="794379" y="250621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866943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dirty="0">
                <a:solidFill>
                  <a:srgbClr val="C81623"/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  <a:cs typeface="+mn-ea"/>
                <a:sym typeface="Arial" panose="020B0604020202020204" pitchFamily="34" charset="0"/>
              </a:rPr>
              <a:t>预习内容检测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8091" y="-90377"/>
            <a:ext cx="2504121" cy="1138238"/>
          </a:xfrm>
          <a:prstGeom prst="rect">
            <a:avLst/>
          </a:prstGeom>
        </p:spPr>
      </p:pic>
      <p:graphicFrame>
        <p:nvGraphicFramePr>
          <p:cNvPr id="9" name="表格 10">
            <a:extLst>
              <a:ext uri="{FF2B5EF4-FFF2-40B4-BE49-F238E27FC236}">
                <a16:creationId xmlns:a16="http://schemas.microsoft.com/office/drawing/2014/main" id="{1DD6EBFE-00E1-4C02-AEAD-373FB203A5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2869817"/>
              </p:ext>
            </p:extLst>
          </p:nvPr>
        </p:nvGraphicFramePr>
        <p:xfrm>
          <a:off x="2463052" y="1047861"/>
          <a:ext cx="7265896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16474">
                  <a:extLst>
                    <a:ext uri="{9D8B030D-6E8A-4147-A177-3AD203B41FA5}">
                      <a16:colId xmlns:a16="http://schemas.microsoft.com/office/drawing/2014/main" val="1468906368"/>
                    </a:ext>
                  </a:extLst>
                </a:gridCol>
                <a:gridCol w="1816474">
                  <a:extLst>
                    <a:ext uri="{9D8B030D-6E8A-4147-A177-3AD203B41FA5}">
                      <a16:colId xmlns:a16="http://schemas.microsoft.com/office/drawing/2014/main" val="3502353146"/>
                    </a:ext>
                  </a:extLst>
                </a:gridCol>
                <a:gridCol w="1816474">
                  <a:extLst>
                    <a:ext uri="{9D8B030D-6E8A-4147-A177-3AD203B41FA5}">
                      <a16:colId xmlns:a16="http://schemas.microsoft.com/office/drawing/2014/main" val="2807783669"/>
                    </a:ext>
                  </a:extLst>
                </a:gridCol>
                <a:gridCol w="1816474">
                  <a:extLst>
                    <a:ext uri="{9D8B030D-6E8A-4147-A177-3AD203B41FA5}">
                      <a16:colId xmlns:a16="http://schemas.microsoft.com/office/drawing/2014/main" val="3108476"/>
                    </a:ext>
                  </a:extLst>
                </a:gridCol>
              </a:tblGrid>
              <a:tr h="43640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solidFill>
                            <a:schemeClr val="tx1"/>
                          </a:solidFill>
                        </a:rPr>
                        <a:t>品种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solidFill>
                            <a:schemeClr val="tx1"/>
                          </a:solidFill>
                        </a:rPr>
                        <a:t>数量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solidFill>
                            <a:schemeClr val="tx1"/>
                          </a:solidFill>
                        </a:rPr>
                        <a:t>基期价格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solidFill>
                            <a:schemeClr val="tx1"/>
                          </a:solidFill>
                        </a:rPr>
                        <a:t>本期价格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1316324"/>
                  </a:ext>
                </a:extLst>
              </a:tr>
              <a:tr h="43640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tx1"/>
                          </a:solidFill>
                        </a:rPr>
                        <a:t>365</a:t>
                      </a:r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tx1"/>
                          </a:solidFill>
                        </a:rPr>
                        <a:t>0.3</a:t>
                      </a:r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tx1"/>
                          </a:solidFill>
                        </a:rPr>
                        <a:t>0.5</a:t>
                      </a:r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2141722"/>
                  </a:ext>
                </a:extLst>
              </a:tr>
              <a:tr h="43640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tx1"/>
                          </a:solidFill>
                        </a:rPr>
                        <a:t>500</a:t>
                      </a:r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tx1"/>
                          </a:solidFill>
                        </a:rPr>
                        <a:t>1.0</a:t>
                      </a:r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tx1"/>
                          </a:solidFill>
                        </a:rPr>
                        <a:t>1.5</a:t>
                      </a:r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539853"/>
                  </a:ext>
                </a:extLst>
              </a:tr>
              <a:tr h="43640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tx1"/>
                          </a:solidFill>
                        </a:rPr>
                        <a:t>C</a:t>
                      </a:r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tx1"/>
                          </a:solidFill>
                        </a:rPr>
                        <a:t>20.0</a:t>
                      </a:r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tx1"/>
                          </a:solidFill>
                        </a:rPr>
                        <a:t>25.0</a:t>
                      </a:r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613080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611B7775-52DF-4126-8E03-B9C69AA7BB64}"/>
                  </a:ext>
                </a:extLst>
              </p:cNvPr>
              <p:cNvSpPr txBox="1"/>
              <p:nvPr/>
            </p:nvSpPr>
            <p:spPr>
              <a:xfrm>
                <a:off x="794379" y="2988594"/>
                <a:ext cx="9659600" cy="27771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zh-CN" altLang="en-US" sz="3200" dirty="0"/>
                  <a:t>答案：</a:t>
                </a:r>
                <a:endParaRPr lang="en-US" altLang="zh-CN" sz="3200" dirty="0"/>
              </a:p>
              <a:p>
                <a:r>
                  <a:rPr lang="en-US" altLang="zh-CN" sz="2800" dirty="0"/>
                  <a:t>(1)CPI 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zh-CN" altLang="en-US" sz="2800" dirty="0"/>
                          <m:t>一组固定商品按当期价格计算的价值</m:t>
                        </m:r>
                      </m:num>
                      <m:den>
                        <m:r>
                          <m:rPr>
                            <m:nor/>
                          </m:rPr>
                          <a:rPr lang="zh-CN" altLang="en-US" sz="2800" dirty="0"/>
                          <m:t>一组固定商品按基期价格计算的价值 </m:t>
                        </m:r>
                      </m:den>
                    </m:f>
                  </m:oMath>
                </a14:m>
                <a:r>
                  <a:rPr lang="en-US" altLang="zh-CN" sz="2800" dirty="0"/>
                  <a:t>×100</a:t>
                </a:r>
              </a:p>
              <a:p>
                <a:r>
                  <a:rPr lang="en-US" altLang="zh-CN" sz="2800" dirty="0"/>
                  <a:t>           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3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365</m:t>
                        </m:r>
                        <m:r>
                          <m:rPr>
                            <m:nor/>
                          </m:rPr>
                          <a:rPr lang="en-US" altLang="zh-CN" sz="3200" dirty="0"/>
                          <m:t>×</m:t>
                        </m:r>
                        <m:r>
                          <a:rPr lang="en-US" altLang="zh-CN" sz="3200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altLang="zh-CN" sz="3200" i="1" dirty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altLang="zh-CN" sz="3200" b="0" i="1" dirty="0" smtClean="0">
                            <a:latin typeface="Cambria Math" panose="02040503050406030204" pitchFamily="18" charset="0"/>
                          </a:rPr>
                          <m:t>5</m:t>
                        </m:r>
                        <m:r>
                          <a:rPr lang="en-US" altLang="zh-CN" sz="3200" i="1" dirty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3200" b="0" i="1" dirty="0" smtClean="0">
                            <a:latin typeface="Cambria Math" panose="02040503050406030204" pitchFamily="18" charset="0"/>
                          </a:rPr>
                          <m:t>500</m:t>
                        </m:r>
                        <m:r>
                          <m:rPr>
                            <m:nor/>
                          </m:rPr>
                          <a:rPr lang="en-US" altLang="zh-CN" sz="3200" dirty="0"/>
                          <m:t>×</m:t>
                        </m:r>
                        <m:r>
                          <a:rPr lang="en-US" altLang="zh-CN" sz="32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CN" sz="3200" i="1" dirty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altLang="zh-CN" sz="3200" b="0" i="1" dirty="0" smtClean="0">
                            <a:latin typeface="Cambria Math" panose="02040503050406030204" pitchFamily="18" charset="0"/>
                          </a:rPr>
                          <m:t>5</m:t>
                        </m:r>
                        <m:r>
                          <a:rPr lang="en-US" altLang="zh-CN" sz="3200" i="1" dirty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3200" b="0" i="1" dirty="0" smtClean="0">
                            <a:latin typeface="Cambria Math" panose="02040503050406030204" pitchFamily="18" charset="0"/>
                          </a:rPr>
                          <m:t>12</m:t>
                        </m:r>
                        <m:r>
                          <m:rPr>
                            <m:nor/>
                          </m:rPr>
                          <a:rPr lang="en-US" altLang="zh-CN" sz="3200" dirty="0"/>
                          <m:t>×</m:t>
                        </m:r>
                        <m:r>
                          <a:rPr lang="en-US" altLang="zh-CN" sz="3200" b="0" i="1" dirty="0" smtClean="0">
                            <a:latin typeface="Cambria Math" panose="02040503050406030204" pitchFamily="18" charset="0"/>
                          </a:rPr>
                          <m:t>25</m:t>
                        </m:r>
                      </m:num>
                      <m:den>
                        <m:r>
                          <a:rPr lang="en-US" altLang="zh-CN" sz="3200" i="1">
                            <a:latin typeface="Cambria Math" panose="02040503050406030204" pitchFamily="18" charset="0"/>
                          </a:rPr>
                          <m:t>365</m:t>
                        </m:r>
                        <m:r>
                          <m:rPr>
                            <m:nor/>
                          </m:rPr>
                          <a:rPr lang="en-US" altLang="zh-CN" sz="3200" dirty="0"/>
                          <m:t>×</m:t>
                        </m:r>
                        <m:r>
                          <a:rPr lang="en-US" altLang="zh-CN" sz="3200" i="1" dirty="0">
                            <a:latin typeface="Cambria Math" panose="02040503050406030204" pitchFamily="18" charset="0"/>
                          </a:rPr>
                          <m:t>0.</m:t>
                        </m:r>
                        <m:r>
                          <a:rPr lang="en-US" altLang="zh-CN" sz="3200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altLang="zh-CN" sz="3200" i="1" dirty="0">
                            <a:latin typeface="Cambria Math" panose="02040503050406030204" pitchFamily="18" charset="0"/>
                          </a:rPr>
                          <m:t>+500</m:t>
                        </m:r>
                        <m:r>
                          <m:rPr>
                            <m:nor/>
                          </m:rPr>
                          <a:rPr lang="en-US" altLang="zh-CN" sz="3200" dirty="0"/>
                          <m:t>×</m:t>
                        </m:r>
                        <m:r>
                          <a:rPr lang="en-US" altLang="zh-CN" sz="3200" i="1" dirty="0">
                            <a:latin typeface="Cambria Math" panose="02040503050406030204" pitchFamily="18" charset="0"/>
                          </a:rPr>
                          <m:t>1.</m:t>
                        </m:r>
                        <m:r>
                          <a:rPr lang="en-US" altLang="zh-CN" sz="3200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altLang="zh-CN" sz="3200" i="1" dirty="0">
                            <a:latin typeface="Cambria Math" panose="02040503050406030204" pitchFamily="18" charset="0"/>
                          </a:rPr>
                          <m:t>+12</m:t>
                        </m:r>
                        <m:r>
                          <m:rPr>
                            <m:nor/>
                          </m:rPr>
                          <a:rPr lang="en-US" altLang="zh-CN" sz="3200" dirty="0"/>
                          <m:t>×</m:t>
                        </m:r>
                        <m:r>
                          <a:rPr lang="en-US" altLang="zh-CN" sz="3200" i="1" dirty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sz="3200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den>
                    </m:f>
                  </m:oMath>
                </a14:m>
                <a:r>
                  <a:rPr lang="en-US" altLang="zh-CN" sz="2800" dirty="0"/>
                  <a:t>×100=</a:t>
                </a:r>
                <a:r>
                  <a:rPr lang="en-US" altLang="zh-CN" sz="2800" dirty="0">
                    <a:solidFill>
                      <a:srgbClr val="FF0000"/>
                    </a:solidFill>
                  </a:rPr>
                  <a:t>145.085</a:t>
                </a:r>
              </a:p>
              <a:p>
                <a:endParaRPr lang="en-US" altLang="zh-CN" sz="1400" dirty="0">
                  <a:solidFill>
                    <a:srgbClr val="FF0000"/>
                  </a:solidFill>
                </a:endParaRPr>
              </a:p>
              <a:p>
                <a:r>
                  <a:rPr lang="en-US" altLang="zh-CN" sz="2800" dirty="0"/>
                  <a:t>(2)(3)</a:t>
                </a:r>
                <a:r>
                  <a:rPr lang="zh-CN" altLang="en-US" sz="2800" dirty="0">
                    <a:solidFill>
                      <a:srgbClr val="FF0000"/>
                    </a:solidFill>
                  </a:rPr>
                  <a:t>课本</a:t>
                </a:r>
                <a:r>
                  <a:rPr lang="en-US" altLang="zh-CN" sz="2800" dirty="0">
                    <a:solidFill>
                      <a:srgbClr val="FF0000"/>
                    </a:solidFill>
                  </a:rPr>
                  <a:t>P311</a:t>
                </a:r>
                <a:r>
                  <a:rPr lang="zh-CN" altLang="en-US" sz="2800" dirty="0">
                    <a:solidFill>
                      <a:srgbClr val="FF0000"/>
                    </a:solidFill>
                  </a:rPr>
                  <a:t>原话</a:t>
                </a:r>
                <a:endParaRPr lang="en-US" altLang="zh-CN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611B7775-52DF-4126-8E03-B9C69AA7BB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379" y="2988594"/>
                <a:ext cx="9659600" cy="2777171"/>
              </a:xfrm>
              <a:prstGeom prst="rect">
                <a:avLst/>
              </a:prstGeom>
              <a:blipFill>
                <a:blip r:embed="rId4"/>
                <a:stretch>
                  <a:fillRect l="-1577" t="-2851" b="-504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793049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24"/>
          <p:cNvGrpSpPr/>
          <p:nvPr/>
        </p:nvGrpSpPr>
        <p:grpSpPr>
          <a:xfrm>
            <a:off x="3630558" y="1537000"/>
            <a:ext cx="1447735" cy="1148889"/>
            <a:chOff x="3419345" y="385660"/>
            <a:chExt cx="1447546" cy="1149156"/>
          </a:xfrm>
          <a:solidFill>
            <a:schemeClr val="bg1"/>
          </a:solidFill>
          <a:effectLst/>
        </p:grpSpPr>
        <p:sp>
          <p:nvSpPr>
            <p:cNvPr id="26" name="椭圆 25"/>
            <p:cNvSpPr/>
            <p:nvPr/>
          </p:nvSpPr>
          <p:spPr>
            <a:xfrm flipV="1">
              <a:off x="3419345" y="946280"/>
              <a:ext cx="588536" cy="588536"/>
            </a:xfrm>
            <a:prstGeom prst="ellipse">
              <a:avLst/>
            </a:prstGeom>
            <a:solidFill>
              <a:schemeClr val="bg1">
                <a:alpha val="65000"/>
              </a:schemeClr>
            </a:solidFill>
            <a:ln w="4445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9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字魂35号-经典雅黑" panose="02000000000000000000" pitchFamily="2" charset="-122"/>
                <a:ea typeface="字魂35号-经典雅黑" panose="02000000000000000000" pitchFamily="2" charset="-122"/>
              </a:endParaRPr>
            </a:p>
          </p:txBody>
        </p:sp>
        <p:sp>
          <p:nvSpPr>
            <p:cNvPr id="27" name="椭圆 26"/>
            <p:cNvSpPr/>
            <p:nvPr/>
          </p:nvSpPr>
          <p:spPr>
            <a:xfrm flipV="1">
              <a:off x="4274117" y="1163083"/>
              <a:ext cx="299650" cy="299650"/>
            </a:xfrm>
            <a:prstGeom prst="ellipse">
              <a:avLst/>
            </a:prstGeom>
            <a:grpFill/>
            <a:ln w="4445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9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字魂35号-经典雅黑" panose="02000000000000000000" pitchFamily="2" charset="-122"/>
                <a:ea typeface="字魂35号-经典雅黑" panose="02000000000000000000" pitchFamily="2" charset="-122"/>
              </a:endParaRPr>
            </a:p>
          </p:txBody>
        </p:sp>
        <p:sp>
          <p:nvSpPr>
            <p:cNvPr id="28" name="椭圆 27"/>
            <p:cNvSpPr/>
            <p:nvPr/>
          </p:nvSpPr>
          <p:spPr>
            <a:xfrm flipV="1">
              <a:off x="4650079" y="385660"/>
              <a:ext cx="216812" cy="216812"/>
            </a:xfrm>
            <a:prstGeom prst="ellipse">
              <a:avLst/>
            </a:prstGeom>
            <a:solidFill>
              <a:schemeClr val="bg1">
                <a:alpha val="65000"/>
              </a:schemeClr>
            </a:solidFill>
            <a:ln w="4445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9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字魂35号-经典雅黑" panose="02000000000000000000" pitchFamily="2" charset="-122"/>
                <a:ea typeface="字魂35号-经典雅黑" panose="02000000000000000000" pitchFamily="2" charset="-122"/>
              </a:endParaRPr>
            </a:p>
          </p:txBody>
        </p:sp>
        <p:sp>
          <p:nvSpPr>
            <p:cNvPr id="29" name="椭圆 28"/>
            <p:cNvSpPr/>
            <p:nvPr/>
          </p:nvSpPr>
          <p:spPr>
            <a:xfrm flipV="1">
              <a:off x="4007881" y="550314"/>
              <a:ext cx="424390" cy="424390"/>
            </a:xfrm>
            <a:prstGeom prst="ellipse">
              <a:avLst/>
            </a:prstGeom>
            <a:grpFill/>
            <a:ln w="4445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9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字魂35号-经典雅黑" panose="02000000000000000000" pitchFamily="2" charset="-122"/>
                <a:ea typeface="字魂35号-经典雅黑" panose="02000000000000000000" pitchFamily="2" charset="-122"/>
              </a:endParaRPr>
            </a:p>
          </p:txBody>
        </p:sp>
      </p:grpSp>
      <p:grpSp>
        <p:nvGrpSpPr>
          <p:cNvPr id="13" name="组合 29"/>
          <p:cNvGrpSpPr/>
          <p:nvPr/>
        </p:nvGrpSpPr>
        <p:grpSpPr>
          <a:xfrm flipH="1" flipV="1">
            <a:off x="7110545" y="1979358"/>
            <a:ext cx="1447735" cy="1148889"/>
            <a:chOff x="3419345" y="385660"/>
            <a:chExt cx="1447546" cy="1149156"/>
          </a:xfrm>
          <a:solidFill>
            <a:schemeClr val="bg1"/>
          </a:solidFill>
          <a:effectLst/>
        </p:grpSpPr>
        <p:sp>
          <p:nvSpPr>
            <p:cNvPr id="31" name="椭圆 30"/>
            <p:cNvSpPr/>
            <p:nvPr/>
          </p:nvSpPr>
          <p:spPr>
            <a:xfrm flipV="1">
              <a:off x="3419345" y="946280"/>
              <a:ext cx="588536" cy="588536"/>
            </a:xfrm>
            <a:prstGeom prst="ellipse">
              <a:avLst/>
            </a:prstGeom>
            <a:solidFill>
              <a:schemeClr val="bg1">
                <a:alpha val="72000"/>
              </a:schemeClr>
            </a:solidFill>
            <a:ln w="4445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9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字魂35号-经典雅黑" panose="02000000000000000000" pitchFamily="2" charset="-122"/>
                <a:ea typeface="字魂35号-经典雅黑" panose="02000000000000000000" pitchFamily="2" charset="-122"/>
              </a:endParaRPr>
            </a:p>
          </p:txBody>
        </p:sp>
        <p:sp>
          <p:nvSpPr>
            <p:cNvPr id="32" name="椭圆 31"/>
            <p:cNvSpPr/>
            <p:nvPr/>
          </p:nvSpPr>
          <p:spPr>
            <a:xfrm flipV="1">
              <a:off x="4274117" y="1163083"/>
              <a:ext cx="299650" cy="299650"/>
            </a:xfrm>
            <a:prstGeom prst="ellipse">
              <a:avLst/>
            </a:prstGeom>
            <a:grpFill/>
            <a:ln w="4445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9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字魂35号-经典雅黑" panose="02000000000000000000" pitchFamily="2" charset="-122"/>
                <a:ea typeface="字魂35号-经典雅黑" panose="02000000000000000000" pitchFamily="2" charset="-122"/>
              </a:endParaRPr>
            </a:p>
          </p:txBody>
        </p:sp>
        <p:sp>
          <p:nvSpPr>
            <p:cNvPr id="33" name="椭圆 32"/>
            <p:cNvSpPr/>
            <p:nvPr/>
          </p:nvSpPr>
          <p:spPr>
            <a:xfrm flipV="1">
              <a:off x="4650079" y="385660"/>
              <a:ext cx="216812" cy="216812"/>
            </a:xfrm>
            <a:prstGeom prst="ellipse">
              <a:avLst/>
            </a:prstGeom>
            <a:solidFill>
              <a:schemeClr val="bg1">
                <a:alpha val="72000"/>
              </a:schemeClr>
            </a:solidFill>
            <a:ln w="4445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9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字魂35号-经典雅黑" panose="02000000000000000000" pitchFamily="2" charset="-122"/>
                <a:ea typeface="字魂35号-经典雅黑" panose="02000000000000000000" pitchFamily="2" charset="-122"/>
              </a:endParaRPr>
            </a:p>
          </p:txBody>
        </p:sp>
        <p:sp>
          <p:nvSpPr>
            <p:cNvPr id="34" name="椭圆 33"/>
            <p:cNvSpPr/>
            <p:nvPr/>
          </p:nvSpPr>
          <p:spPr>
            <a:xfrm flipV="1">
              <a:off x="4007881" y="550314"/>
              <a:ext cx="424390" cy="424390"/>
            </a:xfrm>
            <a:prstGeom prst="ellipse">
              <a:avLst/>
            </a:prstGeom>
            <a:grpFill/>
            <a:ln w="4445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9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字魂35号-经典雅黑" panose="02000000000000000000" pitchFamily="2" charset="-122"/>
                <a:ea typeface="字魂35号-经典雅黑" panose="02000000000000000000" pitchFamily="2" charset="-122"/>
              </a:endParaRPr>
            </a:p>
          </p:txBody>
        </p:sp>
      </p:grpSp>
      <p:grpSp>
        <p:nvGrpSpPr>
          <p:cNvPr id="14" name="组合 34"/>
          <p:cNvGrpSpPr/>
          <p:nvPr/>
        </p:nvGrpSpPr>
        <p:grpSpPr>
          <a:xfrm>
            <a:off x="5088117" y="1370775"/>
            <a:ext cx="1996835" cy="1996112"/>
            <a:chOff x="3606461" y="1664340"/>
            <a:chExt cx="1040024" cy="1040024"/>
          </a:xfrm>
          <a:solidFill>
            <a:srgbClr val="C81623"/>
          </a:solidFill>
          <a:effectLst/>
        </p:grpSpPr>
        <p:sp>
          <p:nvSpPr>
            <p:cNvPr id="36" name="椭圆 35"/>
            <p:cNvSpPr/>
            <p:nvPr/>
          </p:nvSpPr>
          <p:spPr>
            <a:xfrm>
              <a:off x="3606461" y="1664340"/>
              <a:ext cx="1040024" cy="1040024"/>
            </a:xfrm>
            <a:prstGeom prst="ellipse">
              <a:avLst/>
            </a:prstGeom>
            <a:grpFill/>
            <a:ln w="4445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9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字魂35号-经典雅黑" panose="02000000000000000000" pitchFamily="2" charset="-122"/>
                <a:ea typeface="字魂35号-经典雅黑" panose="02000000000000000000" pitchFamily="2" charset="-122"/>
              </a:endParaRPr>
            </a:p>
          </p:txBody>
        </p:sp>
        <p:sp>
          <p:nvSpPr>
            <p:cNvPr id="37" name="文本框 1"/>
            <p:cNvSpPr txBox="1"/>
            <p:nvPr/>
          </p:nvSpPr>
          <p:spPr>
            <a:xfrm>
              <a:off x="3868585" y="1869363"/>
              <a:ext cx="509458" cy="689545"/>
            </a:xfrm>
            <a:prstGeom prst="rect">
              <a:avLst/>
            </a:prstGeom>
            <a:grpFill/>
            <a:ln>
              <a:noFill/>
            </a:ln>
            <a:effectLst/>
          </p:spPr>
          <p:txBody>
            <a:bodyPr wrap="none" rtlCol="0">
              <a:spAutoFit/>
            </a:bodyPr>
            <a:lstStyle/>
            <a:p>
              <a:pPr marL="0" marR="0" lvl="0" indent="0" algn="ctr" defTabSz="121901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80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字魂35号-经典雅黑" panose="02000000000000000000" pitchFamily="2" charset="-122"/>
                  <a:ea typeface="字魂35号-经典雅黑" panose="02000000000000000000" pitchFamily="2" charset="-122"/>
                </a:rPr>
                <a:t>2</a:t>
              </a:r>
              <a:endParaRPr kumimoji="0" lang="zh-CN" altLang="en-US" sz="80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字魂35号-经典雅黑" panose="02000000000000000000" pitchFamily="2" charset="-122"/>
                <a:ea typeface="字魂35号-经典雅黑" panose="02000000000000000000" pitchFamily="2" charset="-122"/>
              </a:endParaRPr>
            </a:p>
          </p:txBody>
        </p:sp>
      </p:grpSp>
      <p:sp>
        <p:nvSpPr>
          <p:cNvPr id="38" name="矩形 69"/>
          <p:cNvSpPr>
            <a:spLocks noChangeArrowheads="1"/>
          </p:cNvSpPr>
          <p:nvPr/>
        </p:nvSpPr>
        <p:spPr bwMode="auto">
          <a:xfrm>
            <a:off x="4757812" y="3930223"/>
            <a:ext cx="2676376" cy="8309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8" tIns="45713" rIns="91428" bIns="45713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marL="0" marR="0" lvl="0" indent="0" algn="l" defTabSz="121910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字魂35号-经典雅黑" panose="02000000000000000000" pitchFamily="2" charset="-122"/>
                <a:ea typeface="字魂35号-经典雅黑" panose="02000000000000000000" pitchFamily="2" charset="-122"/>
              </a:rPr>
              <a:t>货币需求</a:t>
            </a:r>
          </a:p>
        </p:txBody>
      </p:sp>
    </p:spTree>
    <p:extLst>
      <p:ext uri="{BB962C8B-B14F-4D97-AF65-F5344CB8AC3E}">
        <p14:creationId xmlns:p14="http://schemas.microsoft.com/office/powerpoint/2010/main" val="60422662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061c9884-2755-4b87-b35a-b60123a8fdf4&quot;,&quot;Name&quot;:null,&quot;Kind&quot;:&quot;Custom&quot;,&quot;OldGuidesSetting&quot;:{&quot;HeaderHeight&quot;:0.0,&quot;FooterHeight&quot;:0.0,&quot;SideMargin&quot;:0.0,&quot;TopMargin&quot;:0.0,&quot;BottomMargin&quot;:0.0,&quot;IntervalMargin&quot;:0.0}}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algn="l">
          <a:defRPr sz="28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2060</TotalTime>
  <Words>3678</Words>
  <Application>Microsoft Office PowerPoint</Application>
  <PresentationFormat>宽屏</PresentationFormat>
  <Paragraphs>428</Paragraphs>
  <Slides>47</Slides>
  <Notes>39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47</vt:i4>
      </vt:variant>
    </vt:vector>
  </HeadingPairs>
  <TitlesOfParts>
    <vt:vector size="54" baseType="lpstr">
      <vt:lpstr>等线</vt:lpstr>
      <vt:lpstr>等线 Light</vt:lpstr>
      <vt:lpstr>微软雅黑</vt:lpstr>
      <vt:lpstr>字魂35号-经典雅黑</vt:lpstr>
      <vt:lpstr>Arial</vt:lpstr>
      <vt:lpstr>Cambria Math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Anzichen</dc:creator>
  <cp:lastModifiedBy>Z CG</cp:lastModifiedBy>
  <cp:revision>30</cp:revision>
  <dcterms:created xsi:type="dcterms:W3CDTF">2019-02-22T08:29:03Z</dcterms:created>
  <dcterms:modified xsi:type="dcterms:W3CDTF">2022-06-08T13:32:15Z</dcterms:modified>
</cp:coreProperties>
</file>